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2" r:id="rId2"/>
  </p:sldMasterIdLst>
  <p:notesMasterIdLst>
    <p:notesMasterId r:id="rId30"/>
  </p:notesMasterIdLst>
  <p:handoutMasterIdLst>
    <p:handoutMasterId r:id="rId31"/>
  </p:handoutMasterIdLst>
  <p:sldIdLst>
    <p:sldId id="256" r:id="rId3"/>
    <p:sldId id="594" r:id="rId4"/>
    <p:sldId id="592" r:id="rId5"/>
    <p:sldId id="343" r:id="rId6"/>
    <p:sldId id="341" r:id="rId7"/>
    <p:sldId id="608" r:id="rId8"/>
    <p:sldId id="598" r:id="rId9"/>
    <p:sldId id="361" r:id="rId10"/>
    <p:sldId id="347" r:id="rId11"/>
    <p:sldId id="595" r:id="rId12"/>
    <p:sldId id="596" r:id="rId13"/>
    <p:sldId id="597" r:id="rId14"/>
    <p:sldId id="601" r:id="rId15"/>
    <p:sldId id="609" r:id="rId16"/>
    <p:sldId id="602" r:id="rId17"/>
    <p:sldId id="603" r:id="rId18"/>
    <p:sldId id="604" r:id="rId19"/>
    <p:sldId id="605" r:id="rId20"/>
    <p:sldId id="606" r:id="rId21"/>
    <p:sldId id="607" r:id="rId22"/>
    <p:sldId id="348" r:id="rId23"/>
    <p:sldId id="600" r:id="rId24"/>
    <p:sldId id="593" r:id="rId25"/>
    <p:sldId id="599" r:id="rId26"/>
    <p:sldId id="344" r:id="rId27"/>
    <p:sldId id="346" r:id="rId28"/>
    <p:sldId id="610" r:id="rId29"/>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575" autoAdjust="0"/>
  </p:normalViewPr>
  <p:slideViewPr>
    <p:cSldViewPr>
      <p:cViewPr varScale="1">
        <p:scale>
          <a:sx n="79" d="100"/>
          <a:sy n="79" d="100"/>
        </p:scale>
        <p:origin x="989"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 Cunningham" userId="13384921-2808-488b-b790-57ab20bf9f6a" providerId="ADAL" clId="{8D70A4E8-EEA4-41E6-A23E-D6222D131BF0}"/>
    <pc:docChg chg="modSld">
      <pc:chgData name="Clark D Cunningham" userId="13384921-2808-488b-b790-57ab20bf9f6a" providerId="ADAL" clId="{8D70A4E8-EEA4-41E6-A23E-D6222D131BF0}" dt="2024-07-21T21:48:30.787" v="18" actId="20577"/>
      <pc:docMkLst>
        <pc:docMk/>
      </pc:docMkLst>
      <pc:sldChg chg="modSp mod">
        <pc:chgData name="Clark D Cunningham" userId="13384921-2808-488b-b790-57ab20bf9f6a" providerId="ADAL" clId="{8D70A4E8-EEA4-41E6-A23E-D6222D131BF0}" dt="2024-07-21T21:48:30.787" v="18" actId="20577"/>
        <pc:sldMkLst>
          <pc:docMk/>
          <pc:sldMk cId="495490874" sldId="609"/>
        </pc:sldMkLst>
        <pc:spChg chg="mod">
          <ac:chgData name="Clark D Cunningham" userId="13384921-2808-488b-b790-57ab20bf9f6a" providerId="ADAL" clId="{8D70A4E8-EEA4-41E6-A23E-D6222D131BF0}" dt="2024-07-21T21:48:30.787" v="18" actId="20577"/>
          <ac:spMkLst>
            <pc:docMk/>
            <pc:sldMk cId="495490874" sldId="609"/>
            <ac:spMk id="8" creationId="{C1A5B047-F9E3-1F23-19E6-23D8E55D16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187BDC4-4B37-7C30-0445-98205766C8B6}"/>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7411" name="Rectangle 3">
            <a:extLst>
              <a:ext uri="{FF2B5EF4-FFF2-40B4-BE49-F238E27FC236}">
                <a16:creationId xmlns:a16="http://schemas.microsoft.com/office/drawing/2014/main" id="{926F51BC-AE62-1E81-74A2-CE9AC41F359E}"/>
              </a:ext>
            </a:extLst>
          </p:cNvPr>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7412" name="Rectangle 4">
            <a:extLst>
              <a:ext uri="{FF2B5EF4-FFF2-40B4-BE49-F238E27FC236}">
                <a16:creationId xmlns:a16="http://schemas.microsoft.com/office/drawing/2014/main" id="{29677C49-0517-77C1-A060-A1FC26686310}"/>
              </a:ext>
            </a:extLst>
          </p:cNvPr>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7413" name="Rectangle 5">
            <a:extLst>
              <a:ext uri="{FF2B5EF4-FFF2-40B4-BE49-F238E27FC236}">
                <a16:creationId xmlns:a16="http://schemas.microsoft.com/office/drawing/2014/main" id="{A9124D10-163A-29C7-6393-456B0E2BAC1F}"/>
              </a:ext>
            </a:extLst>
          </p:cNvPr>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C46B544-E9E2-4B5E-AADE-70121531D3A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EB2B1F4-4565-3907-62AC-A758B954960B}"/>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5363" name="Rectangle 3">
            <a:extLst>
              <a:ext uri="{FF2B5EF4-FFF2-40B4-BE49-F238E27FC236}">
                <a16:creationId xmlns:a16="http://schemas.microsoft.com/office/drawing/2014/main" id="{E7D883CB-7D39-B054-77AC-67DFB35454AB}"/>
              </a:ext>
            </a:extLst>
          </p:cNvPr>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5364" name="Rectangle 4">
            <a:extLst>
              <a:ext uri="{FF2B5EF4-FFF2-40B4-BE49-F238E27FC236}">
                <a16:creationId xmlns:a16="http://schemas.microsoft.com/office/drawing/2014/main" id="{6E5F1FD6-5AD8-2794-E288-1608929F4B24}"/>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90158882-FBD5-F4AB-963A-5A3A24B7D728}"/>
              </a:ext>
            </a:extLst>
          </p:cNvPr>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6" name="Rectangle 6">
            <a:extLst>
              <a:ext uri="{FF2B5EF4-FFF2-40B4-BE49-F238E27FC236}">
                <a16:creationId xmlns:a16="http://schemas.microsoft.com/office/drawing/2014/main" id="{945310B0-4DE9-F0F7-273A-88BEEE5B3BC1}"/>
              </a:ext>
            </a:extLst>
          </p:cNvPr>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5367" name="Rectangle 7">
            <a:extLst>
              <a:ext uri="{FF2B5EF4-FFF2-40B4-BE49-F238E27FC236}">
                <a16:creationId xmlns:a16="http://schemas.microsoft.com/office/drawing/2014/main" id="{A61CBB08-9230-A208-99DD-D58CCDE115D4}"/>
              </a:ext>
            </a:extLst>
          </p:cNvPr>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5574DD33-79CE-4ACD-A406-8695D07974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D91EB06-7BED-483E-2124-2814FCB70E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B22378-A15D-184C-A259-4ACD1946665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6626" name="Rectangle 2">
            <a:extLst>
              <a:ext uri="{FF2B5EF4-FFF2-40B4-BE49-F238E27FC236}">
                <a16:creationId xmlns:a16="http://schemas.microsoft.com/office/drawing/2014/main" id="{97D3676F-4A89-C469-AEDE-9702067AA8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D0C1EF90-221C-6D5D-8990-974B061722B2}"/>
              </a:ext>
            </a:extLst>
          </p:cNvPr>
          <p:cNvSpPr>
            <a:spLocks noGrp="1" noChangeArrowheads="1"/>
          </p:cNvSpPr>
          <p:nvPr>
            <p:ph type="body" idx="1"/>
          </p:nvPr>
        </p:nvSpPr>
        <p:spPr bwMode="auto">
          <a:xfrm>
            <a:off x="890588" y="4729163"/>
            <a:ext cx="4899025" cy="447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64474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7DB7AAE-BEE5-1C21-9BEE-331323D88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0DC0BC3F-E4A4-53D6-281D-759DFF047B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3" name="Slide Number Placeholder 3">
            <a:extLst>
              <a:ext uri="{FF2B5EF4-FFF2-40B4-BE49-F238E27FC236}">
                <a16:creationId xmlns:a16="http://schemas.microsoft.com/office/drawing/2014/main" id="{405EF251-B945-7DC2-BE1E-29E61438ED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4F634D-D51C-1447-89BE-036EBCBCCA6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93E1689-42AF-4E57-7D71-D04EF54195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6B719197-6F05-05EE-3274-3F339F8277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a:extLst>
              <a:ext uri="{FF2B5EF4-FFF2-40B4-BE49-F238E27FC236}">
                <a16:creationId xmlns:a16="http://schemas.microsoft.com/office/drawing/2014/main" id="{369B63E7-6BBF-FFF2-AA60-71E31431B3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96EA76-263A-FA45-BB70-D08BCBA32E2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084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984AC4DF-291D-51B9-2599-6F7D33591B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25EFDCB4-77A9-507E-D59E-1CF4DEE7B1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5" name="Slide Number Placeholder 3">
            <a:extLst>
              <a:ext uri="{FF2B5EF4-FFF2-40B4-BE49-F238E27FC236}">
                <a16:creationId xmlns:a16="http://schemas.microsoft.com/office/drawing/2014/main" id="{F86E46F0-F19D-5738-C61E-1D0087C047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AE76AA-3AAE-B24C-BCB5-C0DFAA6E730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516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97340067-9880-044B-9224-4200C2952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551B242E-DE22-9D57-2014-1B6C76C793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79" name="Slide Number Placeholder 3">
            <a:extLst>
              <a:ext uri="{FF2B5EF4-FFF2-40B4-BE49-F238E27FC236}">
                <a16:creationId xmlns:a16="http://schemas.microsoft.com/office/drawing/2014/main" id="{CE64B505-5C2E-24B0-BDEF-B43ABEEDC1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64BB6A-08FE-8E4E-9956-59DDFEA34EE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313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7DB7AAE-BEE5-1C21-9BEE-331323D88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0DC0BC3F-E4A4-53D6-281D-759DFF047B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3" name="Slide Number Placeholder 3">
            <a:extLst>
              <a:ext uri="{FF2B5EF4-FFF2-40B4-BE49-F238E27FC236}">
                <a16:creationId xmlns:a16="http://schemas.microsoft.com/office/drawing/2014/main" id="{405EF251-B945-7DC2-BE1E-29E61438ED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4F634D-D51C-1447-89BE-036EBCBCCA6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870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7286F896-ED03-4388-C5AC-70DA24BFB565}"/>
              </a:ext>
            </a:extLst>
          </p:cNvPr>
          <p:cNvGrpSpPr>
            <a:grpSpLocks/>
          </p:cNvGrpSpPr>
          <p:nvPr/>
        </p:nvGrpSpPr>
        <p:grpSpPr bwMode="auto">
          <a:xfrm>
            <a:off x="0" y="0"/>
            <a:ext cx="8458200" cy="5943600"/>
            <a:chOff x="0" y="0"/>
            <a:chExt cx="5328" cy="3744"/>
          </a:xfrm>
        </p:grpSpPr>
        <p:sp>
          <p:nvSpPr>
            <p:cNvPr id="64515" name="Freeform 3">
              <a:extLst>
                <a:ext uri="{FF2B5EF4-FFF2-40B4-BE49-F238E27FC236}">
                  <a16:creationId xmlns:a16="http://schemas.microsoft.com/office/drawing/2014/main" id="{0A6D5D46-1AB9-4A6E-BB94-63CFCA955AE0}"/>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6" name="Freeform 4">
              <a:extLst>
                <a:ext uri="{FF2B5EF4-FFF2-40B4-BE49-F238E27FC236}">
                  <a16:creationId xmlns:a16="http://schemas.microsoft.com/office/drawing/2014/main" id="{BAFDABD5-3EAE-4894-11F7-AB9F49164AC7}"/>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17" name="Rectangle 5">
            <a:extLst>
              <a:ext uri="{FF2B5EF4-FFF2-40B4-BE49-F238E27FC236}">
                <a16:creationId xmlns:a16="http://schemas.microsoft.com/office/drawing/2014/main" id="{4CCE97C7-9672-A3B5-33CB-69B99B575EC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4518" name="Rectangle 6">
            <a:extLst>
              <a:ext uri="{FF2B5EF4-FFF2-40B4-BE49-F238E27FC236}">
                <a16:creationId xmlns:a16="http://schemas.microsoft.com/office/drawing/2014/main" id="{A5050453-856B-F1F7-8697-009D35813962}"/>
              </a:ext>
            </a:extLst>
          </p:cNvPr>
          <p:cNvSpPr>
            <a:spLocks noGrp="1" noChangeArrowheads="1"/>
          </p:cNvSpPr>
          <p:nvPr>
            <p:ph type="dt" sz="quarter" idx="2"/>
          </p:nvPr>
        </p:nvSpPr>
        <p:spPr/>
        <p:txBody>
          <a:bodyPr/>
          <a:lstStyle>
            <a:lvl1pPr>
              <a:defRPr/>
            </a:lvl1pPr>
          </a:lstStyle>
          <a:p>
            <a:r>
              <a:rPr lang="en-US" altLang="en-US"/>
              <a:t>July 22, 2024</a:t>
            </a:r>
          </a:p>
        </p:txBody>
      </p:sp>
      <p:sp>
        <p:nvSpPr>
          <p:cNvPr id="64519" name="Rectangle 7">
            <a:extLst>
              <a:ext uri="{FF2B5EF4-FFF2-40B4-BE49-F238E27FC236}">
                <a16:creationId xmlns:a16="http://schemas.microsoft.com/office/drawing/2014/main" id="{35A5D9E0-9A87-A4C9-7F25-715D82D92570}"/>
              </a:ext>
            </a:extLst>
          </p:cNvPr>
          <p:cNvSpPr>
            <a:spLocks noGrp="1" noChangeArrowheads="1"/>
          </p:cNvSpPr>
          <p:nvPr>
            <p:ph type="ftr" sz="quarter" idx="3"/>
          </p:nvPr>
        </p:nvSpPr>
        <p:spPr>
          <a:xfrm>
            <a:off x="2735796" y="6373812"/>
            <a:ext cx="3384376" cy="331787"/>
          </a:xfrm>
        </p:spPr>
        <p:txBody>
          <a:bodyPr/>
          <a:lstStyle>
            <a:lvl1pPr>
              <a:defRPr/>
            </a:lvl1pPr>
          </a:lstStyle>
          <a:p>
            <a:r>
              <a:rPr lang="en-US" altLang="en-US" dirty="0"/>
              <a:t>IJCLE/ENCLE Conference Univ of Amsterdam</a:t>
            </a:r>
          </a:p>
        </p:txBody>
      </p:sp>
      <p:sp>
        <p:nvSpPr>
          <p:cNvPr id="64520" name="Rectangle 8">
            <a:extLst>
              <a:ext uri="{FF2B5EF4-FFF2-40B4-BE49-F238E27FC236}">
                <a16:creationId xmlns:a16="http://schemas.microsoft.com/office/drawing/2014/main" id="{29D1FADE-BDF1-A6D2-AD82-46E57EE2598A}"/>
              </a:ext>
            </a:extLst>
          </p:cNvPr>
          <p:cNvSpPr>
            <a:spLocks noGrp="1" noChangeArrowheads="1"/>
          </p:cNvSpPr>
          <p:nvPr>
            <p:ph type="sldNum" sz="quarter" idx="4"/>
          </p:nvPr>
        </p:nvSpPr>
        <p:spPr>
          <a:xfrm>
            <a:off x="6553200" y="6373812"/>
            <a:ext cx="2133600" cy="331788"/>
          </a:xfrm>
        </p:spPr>
        <p:txBody>
          <a:bodyPr/>
          <a:lstStyle>
            <a:lvl1pPr>
              <a:defRPr/>
            </a:lvl1pPr>
          </a:lstStyle>
          <a:p>
            <a:fld id="{6138DCE0-9A4D-4A84-B507-78AE94FA733D}" type="slidenum">
              <a:rPr lang="en-US" altLang="en-US"/>
              <a:pPr/>
              <a:t>‹#›</a:t>
            </a:fld>
            <a:endParaRPr lang="en-US" altLang="en-US"/>
          </a:p>
        </p:txBody>
      </p:sp>
      <p:sp>
        <p:nvSpPr>
          <p:cNvPr id="64521" name="Rectangle 9">
            <a:extLst>
              <a:ext uri="{FF2B5EF4-FFF2-40B4-BE49-F238E27FC236}">
                <a16:creationId xmlns:a16="http://schemas.microsoft.com/office/drawing/2014/main" id="{EDA7ECD7-56BA-8656-C2BC-EE7E28A862D0}"/>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ABE4-D79A-F92E-B5B4-B56A27B8E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88766-571D-908F-2DAD-3161A2AD7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CC5B1-4FFE-35A5-8ECB-85C7BCDE8FE0}"/>
              </a:ext>
            </a:extLst>
          </p:cNvPr>
          <p:cNvSpPr>
            <a:spLocks noGrp="1"/>
          </p:cNvSpPr>
          <p:nvPr>
            <p:ph type="dt" sz="half" idx="10"/>
          </p:nvPr>
        </p:nvSpPr>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05D47B16-EBB0-42B5-F3C6-F4D1B915E2CA}"/>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B104D35A-89EC-9032-19BD-EF700B2ACDE6}"/>
              </a:ext>
            </a:extLst>
          </p:cNvPr>
          <p:cNvSpPr>
            <a:spLocks noGrp="1"/>
          </p:cNvSpPr>
          <p:nvPr>
            <p:ph type="sldNum" sz="quarter" idx="12"/>
          </p:nvPr>
        </p:nvSpPr>
        <p:spPr/>
        <p:txBody>
          <a:bodyPr/>
          <a:lstStyle>
            <a:lvl1pPr>
              <a:defRPr/>
            </a:lvl1pPr>
          </a:lstStyle>
          <a:p>
            <a:fld id="{E6CB0DB9-530D-4F68-B374-9BEDC5F13DF0}" type="slidenum">
              <a:rPr lang="en-US" altLang="en-US"/>
              <a:pPr/>
              <a:t>‹#›</a:t>
            </a:fld>
            <a:endParaRPr lang="en-US" altLang="en-US"/>
          </a:p>
        </p:txBody>
      </p:sp>
    </p:spTree>
    <p:extLst>
      <p:ext uri="{BB962C8B-B14F-4D97-AF65-F5344CB8AC3E}">
        <p14:creationId xmlns:p14="http://schemas.microsoft.com/office/powerpoint/2010/main" val="154939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7FB45-A6FE-7222-4818-742BFC2E5DE5}"/>
              </a:ext>
            </a:extLst>
          </p:cNvPr>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A53DC3-CEAE-09FE-1419-A703B61E149E}"/>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50F4-DB4C-0C98-7E2F-5A94B6FE0D0B}"/>
              </a:ext>
            </a:extLst>
          </p:cNvPr>
          <p:cNvSpPr>
            <a:spLocks noGrp="1"/>
          </p:cNvSpPr>
          <p:nvPr>
            <p:ph type="dt" sz="half" idx="10"/>
          </p:nvPr>
        </p:nvSpPr>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C4C07F20-179B-CA22-3AB8-80A9A1C237A2}"/>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3CFC39D5-A1AD-284C-2161-E4E5361AA1A6}"/>
              </a:ext>
            </a:extLst>
          </p:cNvPr>
          <p:cNvSpPr>
            <a:spLocks noGrp="1"/>
          </p:cNvSpPr>
          <p:nvPr>
            <p:ph type="sldNum" sz="quarter" idx="12"/>
          </p:nvPr>
        </p:nvSpPr>
        <p:spPr/>
        <p:txBody>
          <a:bodyPr/>
          <a:lstStyle>
            <a:lvl1pPr>
              <a:defRPr/>
            </a:lvl1pPr>
          </a:lstStyle>
          <a:p>
            <a:fld id="{3C1B5BD8-2081-46C2-B52B-8590740AB10E}" type="slidenum">
              <a:rPr lang="en-US" altLang="en-US"/>
              <a:pPr/>
              <a:t>‹#›</a:t>
            </a:fld>
            <a:endParaRPr lang="en-US" altLang="en-US"/>
          </a:p>
        </p:txBody>
      </p:sp>
    </p:spTree>
    <p:extLst>
      <p:ext uri="{BB962C8B-B14F-4D97-AF65-F5344CB8AC3E}">
        <p14:creationId xmlns:p14="http://schemas.microsoft.com/office/powerpoint/2010/main" val="40738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4514" name="Group 2">
            <a:extLst>
              <a:ext uri="{FF2B5EF4-FFF2-40B4-BE49-F238E27FC236}">
                <a16:creationId xmlns:a16="http://schemas.microsoft.com/office/drawing/2014/main" id="{7286F896-ED03-4388-C5AC-70DA24BFB565}"/>
              </a:ext>
            </a:extLst>
          </p:cNvPr>
          <p:cNvGrpSpPr>
            <a:grpSpLocks/>
          </p:cNvGrpSpPr>
          <p:nvPr/>
        </p:nvGrpSpPr>
        <p:grpSpPr bwMode="auto">
          <a:xfrm>
            <a:off x="0" y="0"/>
            <a:ext cx="8458200" cy="5943600"/>
            <a:chOff x="0" y="0"/>
            <a:chExt cx="5328" cy="3744"/>
          </a:xfrm>
        </p:grpSpPr>
        <p:sp>
          <p:nvSpPr>
            <p:cNvPr id="64515" name="Freeform 3">
              <a:extLst>
                <a:ext uri="{FF2B5EF4-FFF2-40B4-BE49-F238E27FC236}">
                  <a16:creationId xmlns:a16="http://schemas.microsoft.com/office/drawing/2014/main" id="{0A6D5D46-1AB9-4A6E-BB94-63CFCA955AE0}"/>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6" name="Freeform 4">
              <a:extLst>
                <a:ext uri="{FF2B5EF4-FFF2-40B4-BE49-F238E27FC236}">
                  <a16:creationId xmlns:a16="http://schemas.microsoft.com/office/drawing/2014/main" id="{BAFDABD5-3EAE-4894-11F7-AB9F49164AC7}"/>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17" name="Rectangle 5">
            <a:extLst>
              <a:ext uri="{FF2B5EF4-FFF2-40B4-BE49-F238E27FC236}">
                <a16:creationId xmlns:a16="http://schemas.microsoft.com/office/drawing/2014/main" id="{4CCE97C7-9672-A3B5-33CB-69B99B575EC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4518" name="Rectangle 6">
            <a:extLst>
              <a:ext uri="{FF2B5EF4-FFF2-40B4-BE49-F238E27FC236}">
                <a16:creationId xmlns:a16="http://schemas.microsoft.com/office/drawing/2014/main" id="{A5050453-856B-F1F7-8697-009D35813962}"/>
              </a:ext>
            </a:extLst>
          </p:cNvPr>
          <p:cNvSpPr>
            <a:spLocks noGrp="1" noChangeArrowheads="1"/>
          </p:cNvSpPr>
          <p:nvPr>
            <p:ph type="dt" sz="quarter" idx="2"/>
          </p:nvPr>
        </p:nvSpPr>
        <p:spPr/>
        <p:txBody>
          <a:bodyPr/>
          <a:lstStyle>
            <a:lvl1pPr>
              <a:defRPr/>
            </a:lvl1pPr>
          </a:lstStyle>
          <a:p>
            <a:r>
              <a:rPr lang="en-US" altLang="en-US"/>
              <a:t>July 22, 2024</a:t>
            </a:r>
          </a:p>
        </p:txBody>
      </p:sp>
      <p:sp>
        <p:nvSpPr>
          <p:cNvPr id="64519" name="Rectangle 7">
            <a:extLst>
              <a:ext uri="{FF2B5EF4-FFF2-40B4-BE49-F238E27FC236}">
                <a16:creationId xmlns:a16="http://schemas.microsoft.com/office/drawing/2014/main" id="{35A5D9E0-9A87-A4C9-7F25-715D82D92570}"/>
              </a:ext>
            </a:extLst>
          </p:cNvPr>
          <p:cNvSpPr>
            <a:spLocks noGrp="1" noChangeArrowheads="1"/>
          </p:cNvSpPr>
          <p:nvPr>
            <p:ph type="ftr" sz="quarter" idx="3"/>
          </p:nvPr>
        </p:nvSpPr>
        <p:spPr/>
        <p:txBody>
          <a:bodyPr/>
          <a:lstStyle>
            <a:lvl1pPr>
              <a:defRPr/>
            </a:lvl1pPr>
          </a:lstStyle>
          <a:p>
            <a:r>
              <a:rPr lang="en-US" altLang="en-US"/>
              <a:t>IJCLE/ENCLE Conference Univ of Amsterdam</a:t>
            </a:r>
          </a:p>
        </p:txBody>
      </p:sp>
      <p:sp>
        <p:nvSpPr>
          <p:cNvPr id="64520" name="Rectangle 8">
            <a:extLst>
              <a:ext uri="{FF2B5EF4-FFF2-40B4-BE49-F238E27FC236}">
                <a16:creationId xmlns:a16="http://schemas.microsoft.com/office/drawing/2014/main" id="{29D1FADE-BDF1-A6D2-AD82-46E57EE2598A}"/>
              </a:ext>
            </a:extLst>
          </p:cNvPr>
          <p:cNvSpPr>
            <a:spLocks noGrp="1" noChangeArrowheads="1"/>
          </p:cNvSpPr>
          <p:nvPr>
            <p:ph type="sldNum" sz="quarter" idx="4"/>
          </p:nvPr>
        </p:nvSpPr>
        <p:spPr/>
        <p:txBody>
          <a:bodyPr/>
          <a:lstStyle>
            <a:lvl1pPr>
              <a:defRPr/>
            </a:lvl1pPr>
          </a:lstStyle>
          <a:p>
            <a:fld id="{6138DCE0-9A4D-4A84-B507-78AE94FA733D}" type="slidenum">
              <a:rPr lang="en-US" altLang="en-US"/>
              <a:pPr/>
              <a:t>‹#›</a:t>
            </a:fld>
            <a:endParaRPr lang="en-US" altLang="en-US"/>
          </a:p>
        </p:txBody>
      </p:sp>
      <p:sp>
        <p:nvSpPr>
          <p:cNvPr id="64521" name="Rectangle 9">
            <a:extLst>
              <a:ext uri="{FF2B5EF4-FFF2-40B4-BE49-F238E27FC236}">
                <a16:creationId xmlns:a16="http://schemas.microsoft.com/office/drawing/2014/main" id="{EDA7ECD7-56BA-8656-C2BC-EE7E28A862D0}"/>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Tree>
    <p:extLst>
      <p:ext uri="{BB962C8B-B14F-4D97-AF65-F5344CB8AC3E}">
        <p14:creationId xmlns:p14="http://schemas.microsoft.com/office/powerpoint/2010/main" val="223334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8EE-E762-5EF8-7200-8435F47F3049}"/>
              </a:ext>
            </a:extLst>
          </p:cNvPr>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C58DC678-BBB8-70B1-80C9-D40E12598522}"/>
              </a:ext>
            </a:extLst>
          </p:cNvPr>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61E7F1-595B-AA77-D0D4-6F1A421A0A01}"/>
              </a:ext>
            </a:extLst>
          </p:cNvPr>
          <p:cNvSpPr>
            <a:spLocks noGrp="1"/>
          </p:cNvSpPr>
          <p:nvPr>
            <p:ph type="dt" sz="half" idx="10"/>
          </p:nvPr>
        </p:nvSpPr>
        <p:spPr>
          <a:xfrm>
            <a:off x="457200" y="6417332"/>
            <a:ext cx="2133600" cy="288268"/>
          </a:xfrm>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01811EAA-946D-AD2C-1E2D-2343C46F2F5D}"/>
              </a:ext>
            </a:extLst>
          </p:cNvPr>
          <p:cNvSpPr>
            <a:spLocks noGrp="1"/>
          </p:cNvSpPr>
          <p:nvPr>
            <p:ph type="ftr" sz="quarter" idx="11"/>
          </p:nvPr>
        </p:nvSpPr>
        <p:spPr>
          <a:xfrm>
            <a:off x="2807804" y="6417332"/>
            <a:ext cx="3564396" cy="288268"/>
          </a:xfrm>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548EF0E7-9A1D-7D9D-78C9-EC002A8A6BC0}"/>
              </a:ext>
            </a:extLst>
          </p:cNvPr>
          <p:cNvSpPr>
            <a:spLocks noGrp="1"/>
          </p:cNvSpPr>
          <p:nvPr>
            <p:ph type="sldNum" sz="quarter" idx="12"/>
          </p:nvPr>
        </p:nvSpPr>
        <p:spPr>
          <a:xfrm>
            <a:off x="6553200" y="6417332"/>
            <a:ext cx="2133600" cy="288268"/>
          </a:xfrm>
        </p:spPr>
        <p:txBody>
          <a:bodyPr/>
          <a:lstStyle>
            <a:lvl1pPr>
              <a:defRPr/>
            </a:lvl1pPr>
          </a:lstStyle>
          <a:p>
            <a:fld id="{69939382-EC6E-4068-BFA0-9ABC5C19CF3D}" type="slidenum">
              <a:rPr lang="en-US" altLang="en-US"/>
              <a:pPr/>
              <a:t>‹#›</a:t>
            </a:fld>
            <a:endParaRPr lang="en-US" altLang="en-US"/>
          </a:p>
        </p:txBody>
      </p:sp>
    </p:spTree>
    <p:extLst>
      <p:ext uri="{BB962C8B-B14F-4D97-AF65-F5344CB8AC3E}">
        <p14:creationId xmlns:p14="http://schemas.microsoft.com/office/powerpoint/2010/main" val="344375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93EA-5201-AA4B-F2E2-DCFC74DA96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29AA6-8257-DC40-1AE1-4CE701153B8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E7F74E1-FCE5-9F7C-DD10-E47E948E3C55}"/>
              </a:ext>
            </a:extLst>
          </p:cNvPr>
          <p:cNvSpPr>
            <a:spLocks noGrp="1"/>
          </p:cNvSpPr>
          <p:nvPr>
            <p:ph type="dt" sz="half" idx="10"/>
          </p:nvPr>
        </p:nvSpPr>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8FD62279-A57F-D786-0A12-44AFC7E06510}"/>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52D0A7CB-57A8-6057-1724-3AD8E02058CC}"/>
              </a:ext>
            </a:extLst>
          </p:cNvPr>
          <p:cNvSpPr>
            <a:spLocks noGrp="1"/>
          </p:cNvSpPr>
          <p:nvPr>
            <p:ph type="sldNum" sz="quarter" idx="12"/>
          </p:nvPr>
        </p:nvSpPr>
        <p:spPr/>
        <p:txBody>
          <a:bodyPr/>
          <a:lstStyle>
            <a:lvl1pPr>
              <a:defRPr/>
            </a:lvl1pPr>
          </a:lstStyle>
          <a:p>
            <a:fld id="{40EF3B6E-B955-4770-BB2B-115DC0FB5A43}" type="slidenum">
              <a:rPr lang="en-US" altLang="en-US"/>
              <a:pPr/>
              <a:t>‹#›</a:t>
            </a:fld>
            <a:endParaRPr lang="en-US" altLang="en-US"/>
          </a:p>
        </p:txBody>
      </p:sp>
    </p:spTree>
    <p:extLst>
      <p:ext uri="{BB962C8B-B14F-4D97-AF65-F5344CB8AC3E}">
        <p14:creationId xmlns:p14="http://schemas.microsoft.com/office/powerpoint/2010/main" val="378281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0CF9-3FD9-A0AB-89EA-64CC83526A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9C42D2-83E4-A365-6522-5F4F4183BACF}"/>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EB382-C522-C31B-E94B-8897BA6952D8}"/>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CAE7C-D16A-6708-7050-937E96C808B9}"/>
              </a:ext>
            </a:extLst>
          </p:cNvPr>
          <p:cNvSpPr>
            <a:spLocks noGrp="1"/>
          </p:cNvSpPr>
          <p:nvPr>
            <p:ph type="dt" sz="half" idx="10"/>
          </p:nvPr>
        </p:nvSpPr>
        <p:spPr>
          <a:xfrm>
            <a:off x="457200" y="6381328"/>
            <a:ext cx="2133600" cy="324272"/>
          </a:xfrm>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045E1F19-6FB6-D5AE-CFEE-AABDFA42057F}"/>
              </a:ext>
            </a:extLst>
          </p:cNvPr>
          <p:cNvSpPr>
            <a:spLocks noGrp="1"/>
          </p:cNvSpPr>
          <p:nvPr>
            <p:ph type="ftr" sz="quarter" idx="11"/>
          </p:nvPr>
        </p:nvSpPr>
        <p:spPr>
          <a:xfrm>
            <a:off x="2879812" y="6381328"/>
            <a:ext cx="3528392" cy="324272"/>
          </a:xfrm>
        </p:spPr>
        <p:txBody>
          <a:bodyPr/>
          <a:lstStyle>
            <a:lvl1pPr>
              <a:defRPr/>
            </a:lvl1pPr>
          </a:lstStyle>
          <a:p>
            <a:r>
              <a:rPr lang="en-US" altLang="en-US" dirty="0"/>
              <a:t>IJCLE/ENCLE Conference Univ of Amsterdam</a:t>
            </a:r>
          </a:p>
        </p:txBody>
      </p:sp>
      <p:sp>
        <p:nvSpPr>
          <p:cNvPr id="7" name="Slide Number Placeholder 6">
            <a:extLst>
              <a:ext uri="{FF2B5EF4-FFF2-40B4-BE49-F238E27FC236}">
                <a16:creationId xmlns:a16="http://schemas.microsoft.com/office/drawing/2014/main" id="{5A7722C5-C190-6585-15FA-9F3DDB7B0BA9}"/>
              </a:ext>
            </a:extLst>
          </p:cNvPr>
          <p:cNvSpPr>
            <a:spLocks noGrp="1"/>
          </p:cNvSpPr>
          <p:nvPr>
            <p:ph type="sldNum" sz="quarter" idx="12"/>
          </p:nvPr>
        </p:nvSpPr>
        <p:spPr>
          <a:xfrm>
            <a:off x="6553200" y="6381328"/>
            <a:ext cx="2133600" cy="324272"/>
          </a:xfrm>
        </p:spPr>
        <p:txBody>
          <a:bodyPr/>
          <a:lstStyle>
            <a:lvl1pPr>
              <a:defRPr/>
            </a:lvl1pPr>
          </a:lstStyle>
          <a:p>
            <a:fld id="{252CF424-4E7F-4C5C-A5F1-6ACBE55A1CA3}" type="slidenum">
              <a:rPr lang="en-US" altLang="en-US"/>
              <a:pPr/>
              <a:t>‹#›</a:t>
            </a:fld>
            <a:endParaRPr lang="en-US" altLang="en-US"/>
          </a:p>
        </p:txBody>
      </p:sp>
    </p:spTree>
    <p:extLst>
      <p:ext uri="{BB962C8B-B14F-4D97-AF65-F5344CB8AC3E}">
        <p14:creationId xmlns:p14="http://schemas.microsoft.com/office/powerpoint/2010/main" val="102711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BAC-6A7F-631C-E48E-1610C21AECC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2F578F-BB05-C7B5-1B33-5BD48A50F4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C351E2C-0580-9BF9-EDCF-BA272E6A194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18562-491C-8FFF-AE66-D9BBF63950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EBB52-1340-9B5E-CFBF-FE20CA525E1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C063E-CE31-2363-423D-48D513122657}"/>
              </a:ext>
            </a:extLst>
          </p:cNvPr>
          <p:cNvSpPr>
            <a:spLocks noGrp="1"/>
          </p:cNvSpPr>
          <p:nvPr>
            <p:ph type="dt" sz="half" idx="10"/>
          </p:nvPr>
        </p:nvSpPr>
        <p:spPr>
          <a:xfrm>
            <a:off x="457200" y="6381328"/>
            <a:ext cx="2133600" cy="324272"/>
          </a:xfrm>
        </p:spPr>
        <p:txBody>
          <a:bodyPr/>
          <a:lstStyle>
            <a:lvl1pPr>
              <a:defRPr/>
            </a:lvl1pPr>
          </a:lstStyle>
          <a:p>
            <a:r>
              <a:rPr lang="en-US" altLang="en-US"/>
              <a:t>July 22, 2024</a:t>
            </a:r>
          </a:p>
        </p:txBody>
      </p:sp>
      <p:sp>
        <p:nvSpPr>
          <p:cNvPr id="8" name="Footer Placeholder 7">
            <a:extLst>
              <a:ext uri="{FF2B5EF4-FFF2-40B4-BE49-F238E27FC236}">
                <a16:creationId xmlns:a16="http://schemas.microsoft.com/office/drawing/2014/main" id="{E5926FFE-D7A6-A422-2929-4D331BEC5A71}"/>
              </a:ext>
            </a:extLst>
          </p:cNvPr>
          <p:cNvSpPr>
            <a:spLocks noGrp="1"/>
          </p:cNvSpPr>
          <p:nvPr>
            <p:ph type="ftr" sz="quarter" idx="11"/>
          </p:nvPr>
        </p:nvSpPr>
        <p:spPr>
          <a:xfrm>
            <a:off x="3023828" y="6492874"/>
            <a:ext cx="3348372" cy="212725"/>
          </a:xfrm>
        </p:spPr>
        <p:txBody>
          <a:bodyPr/>
          <a:lstStyle>
            <a:lvl1pPr>
              <a:defRPr/>
            </a:lvl1pPr>
          </a:lstStyle>
          <a:p>
            <a:r>
              <a:rPr lang="en-US" altLang="en-US"/>
              <a:t>IJCLE/ENCLE Conference Univ of Amsterdam</a:t>
            </a:r>
          </a:p>
        </p:txBody>
      </p:sp>
      <p:sp>
        <p:nvSpPr>
          <p:cNvPr id="9" name="Slide Number Placeholder 8">
            <a:extLst>
              <a:ext uri="{FF2B5EF4-FFF2-40B4-BE49-F238E27FC236}">
                <a16:creationId xmlns:a16="http://schemas.microsoft.com/office/drawing/2014/main" id="{A34F7CD6-304B-31B0-FB4F-FA946CA60925}"/>
              </a:ext>
            </a:extLst>
          </p:cNvPr>
          <p:cNvSpPr>
            <a:spLocks noGrp="1"/>
          </p:cNvSpPr>
          <p:nvPr>
            <p:ph type="sldNum" sz="quarter" idx="12"/>
          </p:nvPr>
        </p:nvSpPr>
        <p:spPr>
          <a:xfrm>
            <a:off x="6553200" y="6381328"/>
            <a:ext cx="2133600" cy="324272"/>
          </a:xfrm>
        </p:spPr>
        <p:txBody>
          <a:bodyPr/>
          <a:lstStyle>
            <a:lvl1pPr>
              <a:defRPr/>
            </a:lvl1pPr>
          </a:lstStyle>
          <a:p>
            <a:fld id="{40F7CB56-20D5-4C0B-8086-10907541EB40}" type="slidenum">
              <a:rPr lang="en-US" altLang="en-US"/>
              <a:pPr/>
              <a:t>‹#›</a:t>
            </a:fld>
            <a:endParaRPr lang="en-US" altLang="en-US"/>
          </a:p>
        </p:txBody>
      </p:sp>
    </p:spTree>
    <p:extLst>
      <p:ext uri="{BB962C8B-B14F-4D97-AF65-F5344CB8AC3E}">
        <p14:creationId xmlns:p14="http://schemas.microsoft.com/office/powerpoint/2010/main" val="307517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8EB2-2211-5A05-25AE-5B9027653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6BF4E-9EA2-E9CC-150A-5FB196AEEAE8}"/>
              </a:ext>
            </a:extLst>
          </p:cNvPr>
          <p:cNvSpPr>
            <a:spLocks noGrp="1"/>
          </p:cNvSpPr>
          <p:nvPr>
            <p:ph type="dt" sz="half" idx="10"/>
          </p:nvPr>
        </p:nvSpPr>
        <p:spPr/>
        <p:txBody>
          <a:bodyPr/>
          <a:lstStyle>
            <a:lvl1pPr>
              <a:defRPr/>
            </a:lvl1pPr>
          </a:lstStyle>
          <a:p>
            <a:r>
              <a:rPr lang="en-US" altLang="en-US"/>
              <a:t>July 22, 2024</a:t>
            </a:r>
          </a:p>
        </p:txBody>
      </p:sp>
      <p:sp>
        <p:nvSpPr>
          <p:cNvPr id="4" name="Footer Placeholder 3">
            <a:extLst>
              <a:ext uri="{FF2B5EF4-FFF2-40B4-BE49-F238E27FC236}">
                <a16:creationId xmlns:a16="http://schemas.microsoft.com/office/drawing/2014/main" id="{D77BD9CD-C659-B5AB-91FB-959AC250BC34}"/>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5" name="Slide Number Placeholder 4">
            <a:extLst>
              <a:ext uri="{FF2B5EF4-FFF2-40B4-BE49-F238E27FC236}">
                <a16:creationId xmlns:a16="http://schemas.microsoft.com/office/drawing/2014/main" id="{173E8205-DAD6-3699-E09B-5FB97FAD9D2C}"/>
              </a:ext>
            </a:extLst>
          </p:cNvPr>
          <p:cNvSpPr>
            <a:spLocks noGrp="1"/>
          </p:cNvSpPr>
          <p:nvPr>
            <p:ph type="sldNum" sz="quarter" idx="12"/>
          </p:nvPr>
        </p:nvSpPr>
        <p:spPr/>
        <p:txBody>
          <a:bodyPr/>
          <a:lstStyle>
            <a:lvl1pPr>
              <a:defRPr/>
            </a:lvl1pPr>
          </a:lstStyle>
          <a:p>
            <a:fld id="{E199078C-FAB3-460B-AED6-08A75911AF37}" type="slidenum">
              <a:rPr lang="en-US" altLang="en-US"/>
              <a:pPr/>
              <a:t>‹#›</a:t>
            </a:fld>
            <a:endParaRPr lang="en-US" altLang="en-US"/>
          </a:p>
        </p:txBody>
      </p:sp>
    </p:spTree>
    <p:extLst>
      <p:ext uri="{BB962C8B-B14F-4D97-AF65-F5344CB8AC3E}">
        <p14:creationId xmlns:p14="http://schemas.microsoft.com/office/powerpoint/2010/main" val="52630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4A84D-7BC2-78B0-0B33-B15826D5AEEE}"/>
              </a:ext>
            </a:extLst>
          </p:cNvPr>
          <p:cNvSpPr>
            <a:spLocks noGrp="1"/>
          </p:cNvSpPr>
          <p:nvPr>
            <p:ph type="dt" sz="half" idx="10"/>
          </p:nvPr>
        </p:nvSpPr>
        <p:spPr>
          <a:xfrm>
            <a:off x="457200" y="6417332"/>
            <a:ext cx="2133600" cy="288268"/>
          </a:xfrm>
        </p:spPr>
        <p:txBody>
          <a:bodyPr/>
          <a:lstStyle>
            <a:lvl1pPr>
              <a:defRPr/>
            </a:lvl1pPr>
          </a:lstStyle>
          <a:p>
            <a:r>
              <a:rPr lang="en-US" altLang="en-US"/>
              <a:t>July 22, 2024</a:t>
            </a:r>
          </a:p>
        </p:txBody>
      </p:sp>
      <p:sp>
        <p:nvSpPr>
          <p:cNvPr id="3" name="Footer Placeholder 2">
            <a:extLst>
              <a:ext uri="{FF2B5EF4-FFF2-40B4-BE49-F238E27FC236}">
                <a16:creationId xmlns:a16="http://schemas.microsoft.com/office/drawing/2014/main" id="{FD7821FA-2083-5D99-8A6D-7EB1D3525F76}"/>
              </a:ext>
            </a:extLst>
          </p:cNvPr>
          <p:cNvSpPr>
            <a:spLocks noGrp="1"/>
          </p:cNvSpPr>
          <p:nvPr>
            <p:ph type="ftr" sz="quarter" idx="11"/>
          </p:nvPr>
        </p:nvSpPr>
        <p:spPr>
          <a:xfrm>
            <a:off x="2699792" y="6417332"/>
            <a:ext cx="3708412" cy="288268"/>
          </a:xfrm>
        </p:spPr>
        <p:txBody>
          <a:bodyPr/>
          <a:lstStyle>
            <a:lvl1pPr>
              <a:defRPr/>
            </a:lvl1pPr>
          </a:lstStyle>
          <a:p>
            <a:r>
              <a:rPr lang="en-US" altLang="en-US"/>
              <a:t>IJCLE/ENCLE Conference Univ of Amsterdam</a:t>
            </a:r>
          </a:p>
        </p:txBody>
      </p:sp>
      <p:sp>
        <p:nvSpPr>
          <p:cNvPr id="4" name="Slide Number Placeholder 3">
            <a:extLst>
              <a:ext uri="{FF2B5EF4-FFF2-40B4-BE49-F238E27FC236}">
                <a16:creationId xmlns:a16="http://schemas.microsoft.com/office/drawing/2014/main" id="{5062017F-7364-CFAE-2EB0-1C76EA5F2DFC}"/>
              </a:ext>
            </a:extLst>
          </p:cNvPr>
          <p:cNvSpPr>
            <a:spLocks noGrp="1"/>
          </p:cNvSpPr>
          <p:nvPr>
            <p:ph type="sldNum" sz="quarter" idx="12"/>
          </p:nvPr>
        </p:nvSpPr>
        <p:spPr>
          <a:xfrm>
            <a:off x="6553200" y="6417332"/>
            <a:ext cx="2133600" cy="288268"/>
          </a:xfrm>
        </p:spPr>
        <p:txBody>
          <a:bodyPr/>
          <a:lstStyle>
            <a:lvl1pPr>
              <a:defRPr/>
            </a:lvl1pPr>
          </a:lstStyle>
          <a:p>
            <a:fld id="{8ACF5EF6-591A-4901-B418-D84453BF8751}" type="slidenum">
              <a:rPr lang="en-US" altLang="en-US"/>
              <a:pPr/>
              <a:t>‹#›</a:t>
            </a:fld>
            <a:endParaRPr lang="en-US" altLang="en-US"/>
          </a:p>
        </p:txBody>
      </p:sp>
    </p:spTree>
    <p:extLst>
      <p:ext uri="{BB962C8B-B14F-4D97-AF65-F5344CB8AC3E}">
        <p14:creationId xmlns:p14="http://schemas.microsoft.com/office/powerpoint/2010/main" val="224236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BB45-C650-266E-63ED-8707090D90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CBACA-225B-53DB-3A9C-277B1C9C55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D8509-CD01-2955-264C-80A2544ABE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FB50C-93B3-8764-6429-30127DC281C9}"/>
              </a:ext>
            </a:extLst>
          </p:cNvPr>
          <p:cNvSpPr>
            <a:spLocks noGrp="1"/>
          </p:cNvSpPr>
          <p:nvPr>
            <p:ph type="dt" sz="half" idx="10"/>
          </p:nvPr>
        </p:nvSpPr>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71B2BD68-1DCD-9519-F160-504626596F8D}"/>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7" name="Slide Number Placeholder 6">
            <a:extLst>
              <a:ext uri="{FF2B5EF4-FFF2-40B4-BE49-F238E27FC236}">
                <a16:creationId xmlns:a16="http://schemas.microsoft.com/office/drawing/2014/main" id="{F44C96EE-ED87-53AB-C8D1-A3E00E782982}"/>
              </a:ext>
            </a:extLst>
          </p:cNvPr>
          <p:cNvSpPr>
            <a:spLocks noGrp="1"/>
          </p:cNvSpPr>
          <p:nvPr>
            <p:ph type="sldNum" sz="quarter" idx="12"/>
          </p:nvPr>
        </p:nvSpPr>
        <p:spPr/>
        <p:txBody>
          <a:bodyPr/>
          <a:lstStyle>
            <a:lvl1pPr>
              <a:defRPr/>
            </a:lvl1pPr>
          </a:lstStyle>
          <a:p>
            <a:fld id="{A53F850B-37AD-40AE-A09A-54768DEC9A07}" type="slidenum">
              <a:rPr lang="en-US" altLang="en-US"/>
              <a:pPr/>
              <a:t>‹#›</a:t>
            </a:fld>
            <a:endParaRPr lang="en-US" altLang="en-US"/>
          </a:p>
        </p:txBody>
      </p:sp>
    </p:spTree>
    <p:extLst>
      <p:ext uri="{BB962C8B-B14F-4D97-AF65-F5344CB8AC3E}">
        <p14:creationId xmlns:p14="http://schemas.microsoft.com/office/powerpoint/2010/main" val="249084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8EE-E762-5EF8-7200-8435F47F3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DC678-BBB8-70B1-80C9-D40E12598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1E7F1-595B-AA77-D0D4-6F1A421A0A01}"/>
              </a:ext>
            </a:extLst>
          </p:cNvPr>
          <p:cNvSpPr>
            <a:spLocks noGrp="1"/>
          </p:cNvSpPr>
          <p:nvPr>
            <p:ph type="dt" sz="half" idx="10"/>
          </p:nvPr>
        </p:nvSpPr>
        <p:spPr>
          <a:xfrm>
            <a:off x="457200" y="6345324"/>
            <a:ext cx="2133600" cy="360276"/>
          </a:xfrm>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01811EAA-946D-AD2C-1E2D-2343C46F2F5D}"/>
              </a:ext>
            </a:extLst>
          </p:cNvPr>
          <p:cNvSpPr>
            <a:spLocks noGrp="1"/>
          </p:cNvSpPr>
          <p:nvPr>
            <p:ph type="ftr" sz="quarter" idx="11"/>
          </p:nvPr>
        </p:nvSpPr>
        <p:spPr>
          <a:xfrm>
            <a:off x="2879812" y="6345324"/>
            <a:ext cx="3673388" cy="360276"/>
          </a:xfrm>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548EF0E7-9A1D-7D9D-78C9-EC002A8A6BC0}"/>
              </a:ext>
            </a:extLst>
          </p:cNvPr>
          <p:cNvSpPr>
            <a:spLocks noGrp="1"/>
          </p:cNvSpPr>
          <p:nvPr>
            <p:ph type="sldNum" sz="quarter" idx="12"/>
          </p:nvPr>
        </p:nvSpPr>
        <p:spPr>
          <a:xfrm>
            <a:off x="6553200" y="6345324"/>
            <a:ext cx="2133600" cy="360276"/>
          </a:xfrm>
        </p:spPr>
        <p:txBody>
          <a:bodyPr/>
          <a:lstStyle>
            <a:lvl1pPr>
              <a:defRPr/>
            </a:lvl1pPr>
          </a:lstStyle>
          <a:p>
            <a:fld id="{69939382-EC6E-4068-BFA0-9ABC5C19CF3D}" type="slidenum">
              <a:rPr lang="en-US" altLang="en-US"/>
              <a:pPr/>
              <a:t>‹#›</a:t>
            </a:fld>
            <a:endParaRPr lang="en-US" altLang="en-US"/>
          </a:p>
        </p:txBody>
      </p:sp>
    </p:spTree>
    <p:extLst>
      <p:ext uri="{BB962C8B-B14F-4D97-AF65-F5344CB8AC3E}">
        <p14:creationId xmlns:p14="http://schemas.microsoft.com/office/powerpoint/2010/main" val="2475150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2AC9-B9ED-0A33-C4D8-0AC262193B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09D4B9-F622-C777-2A11-98995DBB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AD53D6-CD95-824C-B6CD-BFD0621078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2E924-15FE-3E18-A43C-DD3D597E78C0}"/>
              </a:ext>
            </a:extLst>
          </p:cNvPr>
          <p:cNvSpPr>
            <a:spLocks noGrp="1"/>
          </p:cNvSpPr>
          <p:nvPr>
            <p:ph type="dt" sz="half" idx="10"/>
          </p:nvPr>
        </p:nvSpPr>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A88F2A08-4AA5-105B-F6CD-611FA7ECD0CC}"/>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7" name="Slide Number Placeholder 6">
            <a:extLst>
              <a:ext uri="{FF2B5EF4-FFF2-40B4-BE49-F238E27FC236}">
                <a16:creationId xmlns:a16="http://schemas.microsoft.com/office/drawing/2014/main" id="{EBF37733-FD5F-DDC5-E4D9-4B04727A62E9}"/>
              </a:ext>
            </a:extLst>
          </p:cNvPr>
          <p:cNvSpPr>
            <a:spLocks noGrp="1"/>
          </p:cNvSpPr>
          <p:nvPr>
            <p:ph type="sldNum" sz="quarter" idx="12"/>
          </p:nvPr>
        </p:nvSpPr>
        <p:spPr/>
        <p:txBody>
          <a:bodyPr/>
          <a:lstStyle>
            <a:lvl1pPr>
              <a:defRPr/>
            </a:lvl1pPr>
          </a:lstStyle>
          <a:p>
            <a:fld id="{735B3237-7C04-4D0D-97F7-459A7E565EFB}" type="slidenum">
              <a:rPr lang="en-US" altLang="en-US"/>
              <a:pPr/>
              <a:t>‹#›</a:t>
            </a:fld>
            <a:endParaRPr lang="en-US" altLang="en-US"/>
          </a:p>
        </p:txBody>
      </p:sp>
    </p:spTree>
    <p:extLst>
      <p:ext uri="{BB962C8B-B14F-4D97-AF65-F5344CB8AC3E}">
        <p14:creationId xmlns:p14="http://schemas.microsoft.com/office/powerpoint/2010/main" val="4149299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ABE4-D79A-F92E-B5B4-B56A27B8E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88766-571D-908F-2DAD-3161A2AD7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CC5B1-4FFE-35A5-8ECB-85C7BCDE8FE0}"/>
              </a:ext>
            </a:extLst>
          </p:cNvPr>
          <p:cNvSpPr>
            <a:spLocks noGrp="1"/>
          </p:cNvSpPr>
          <p:nvPr>
            <p:ph type="dt" sz="half" idx="10"/>
          </p:nvPr>
        </p:nvSpPr>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05D47B16-EBB0-42B5-F3C6-F4D1B915E2CA}"/>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B104D35A-89EC-9032-19BD-EF700B2ACDE6}"/>
              </a:ext>
            </a:extLst>
          </p:cNvPr>
          <p:cNvSpPr>
            <a:spLocks noGrp="1"/>
          </p:cNvSpPr>
          <p:nvPr>
            <p:ph type="sldNum" sz="quarter" idx="12"/>
          </p:nvPr>
        </p:nvSpPr>
        <p:spPr/>
        <p:txBody>
          <a:bodyPr/>
          <a:lstStyle>
            <a:lvl1pPr>
              <a:defRPr/>
            </a:lvl1pPr>
          </a:lstStyle>
          <a:p>
            <a:fld id="{E6CB0DB9-530D-4F68-B374-9BEDC5F13DF0}" type="slidenum">
              <a:rPr lang="en-US" altLang="en-US"/>
              <a:pPr/>
              <a:t>‹#›</a:t>
            </a:fld>
            <a:endParaRPr lang="en-US" altLang="en-US"/>
          </a:p>
        </p:txBody>
      </p:sp>
    </p:spTree>
    <p:extLst>
      <p:ext uri="{BB962C8B-B14F-4D97-AF65-F5344CB8AC3E}">
        <p14:creationId xmlns:p14="http://schemas.microsoft.com/office/powerpoint/2010/main" val="17859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7FB45-A6FE-7222-4818-742BFC2E5DE5}"/>
              </a:ext>
            </a:extLst>
          </p:cNvPr>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A53DC3-CEAE-09FE-1419-A703B61E149E}"/>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50F4-DB4C-0C98-7E2F-5A94B6FE0D0B}"/>
              </a:ext>
            </a:extLst>
          </p:cNvPr>
          <p:cNvSpPr>
            <a:spLocks noGrp="1"/>
          </p:cNvSpPr>
          <p:nvPr>
            <p:ph type="dt" sz="half" idx="10"/>
          </p:nvPr>
        </p:nvSpPr>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C4C07F20-179B-CA22-3AB8-80A9A1C237A2}"/>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3CFC39D5-A1AD-284C-2161-E4E5361AA1A6}"/>
              </a:ext>
            </a:extLst>
          </p:cNvPr>
          <p:cNvSpPr>
            <a:spLocks noGrp="1"/>
          </p:cNvSpPr>
          <p:nvPr>
            <p:ph type="sldNum" sz="quarter" idx="12"/>
          </p:nvPr>
        </p:nvSpPr>
        <p:spPr/>
        <p:txBody>
          <a:bodyPr/>
          <a:lstStyle>
            <a:lvl1pPr>
              <a:defRPr/>
            </a:lvl1pPr>
          </a:lstStyle>
          <a:p>
            <a:fld id="{3C1B5BD8-2081-46C2-B52B-8590740AB10E}" type="slidenum">
              <a:rPr lang="en-US" altLang="en-US"/>
              <a:pPr/>
              <a:t>‹#›</a:t>
            </a:fld>
            <a:endParaRPr lang="en-US" altLang="en-US"/>
          </a:p>
        </p:txBody>
      </p:sp>
    </p:spTree>
    <p:extLst>
      <p:ext uri="{BB962C8B-B14F-4D97-AF65-F5344CB8AC3E}">
        <p14:creationId xmlns:p14="http://schemas.microsoft.com/office/powerpoint/2010/main" val="258671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93EA-5201-AA4B-F2E2-DCFC74DA96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29AA6-8257-DC40-1AE1-4CE701153B8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E7F74E1-FCE5-9F7C-DD10-E47E948E3C55}"/>
              </a:ext>
            </a:extLst>
          </p:cNvPr>
          <p:cNvSpPr>
            <a:spLocks noGrp="1"/>
          </p:cNvSpPr>
          <p:nvPr>
            <p:ph type="dt" sz="half" idx="10"/>
          </p:nvPr>
        </p:nvSpPr>
        <p:spPr>
          <a:xfrm>
            <a:off x="457200" y="6345324"/>
            <a:ext cx="2133600" cy="360276"/>
          </a:xfrm>
        </p:spPr>
        <p:txBody>
          <a:bodyPr/>
          <a:lstStyle>
            <a:lvl1pPr>
              <a:defRPr/>
            </a:lvl1pPr>
          </a:lstStyle>
          <a:p>
            <a:r>
              <a:rPr lang="en-US" altLang="en-US"/>
              <a:t>July 22, 2024</a:t>
            </a:r>
          </a:p>
        </p:txBody>
      </p:sp>
      <p:sp>
        <p:nvSpPr>
          <p:cNvPr id="5" name="Footer Placeholder 4">
            <a:extLst>
              <a:ext uri="{FF2B5EF4-FFF2-40B4-BE49-F238E27FC236}">
                <a16:creationId xmlns:a16="http://schemas.microsoft.com/office/drawing/2014/main" id="{8FD62279-A57F-D786-0A12-44AFC7E06510}"/>
              </a:ext>
            </a:extLst>
          </p:cNvPr>
          <p:cNvSpPr>
            <a:spLocks noGrp="1"/>
          </p:cNvSpPr>
          <p:nvPr>
            <p:ph type="ftr" sz="quarter" idx="11"/>
          </p:nvPr>
        </p:nvSpPr>
        <p:spPr>
          <a:xfrm>
            <a:off x="3023828" y="6345324"/>
            <a:ext cx="3312368" cy="360276"/>
          </a:xfrm>
        </p:spPr>
        <p:txBody>
          <a:bodyPr/>
          <a:lstStyle>
            <a:lvl1pPr>
              <a:defRPr/>
            </a:lvl1pPr>
          </a:lstStyle>
          <a:p>
            <a:r>
              <a:rPr lang="en-US" altLang="en-US"/>
              <a:t>IJCLE/ENCLE Conference Univ of Amsterdam</a:t>
            </a:r>
          </a:p>
        </p:txBody>
      </p:sp>
      <p:sp>
        <p:nvSpPr>
          <p:cNvPr id="6" name="Slide Number Placeholder 5">
            <a:extLst>
              <a:ext uri="{FF2B5EF4-FFF2-40B4-BE49-F238E27FC236}">
                <a16:creationId xmlns:a16="http://schemas.microsoft.com/office/drawing/2014/main" id="{52D0A7CB-57A8-6057-1724-3AD8E02058CC}"/>
              </a:ext>
            </a:extLst>
          </p:cNvPr>
          <p:cNvSpPr>
            <a:spLocks noGrp="1"/>
          </p:cNvSpPr>
          <p:nvPr>
            <p:ph type="sldNum" sz="quarter" idx="12"/>
          </p:nvPr>
        </p:nvSpPr>
        <p:spPr>
          <a:xfrm>
            <a:off x="6553200" y="6345324"/>
            <a:ext cx="2133600" cy="360276"/>
          </a:xfrm>
        </p:spPr>
        <p:txBody>
          <a:bodyPr/>
          <a:lstStyle>
            <a:lvl1pPr>
              <a:defRPr/>
            </a:lvl1pPr>
          </a:lstStyle>
          <a:p>
            <a:fld id="{40EF3B6E-B955-4770-BB2B-115DC0FB5A43}" type="slidenum">
              <a:rPr lang="en-US" altLang="en-US"/>
              <a:pPr/>
              <a:t>‹#›</a:t>
            </a:fld>
            <a:endParaRPr lang="en-US" altLang="en-US"/>
          </a:p>
        </p:txBody>
      </p:sp>
    </p:spTree>
    <p:extLst>
      <p:ext uri="{BB962C8B-B14F-4D97-AF65-F5344CB8AC3E}">
        <p14:creationId xmlns:p14="http://schemas.microsoft.com/office/powerpoint/2010/main" val="27232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0CF9-3FD9-A0AB-89EA-64CC83526A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9C42D2-83E4-A365-6522-5F4F4183BACF}"/>
              </a:ext>
            </a:extLst>
          </p:cNvPr>
          <p:cNvSpPr>
            <a:spLocks noGrp="1"/>
          </p:cNvSpPr>
          <p:nvPr>
            <p:ph sz="half" idx="1"/>
          </p:nvPr>
        </p:nvSpPr>
        <p:spPr>
          <a:xfrm>
            <a:off x="457200" y="1600200"/>
            <a:ext cx="40386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A6EB382-C522-C31B-E94B-8897BA6952D8}"/>
              </a:ext>
            </a:extLst>
          </p:cNvPr>
          <p:cNvSpPr>
            <a:spLocks noGrp="1"/>
          </p:cNvSpPr>
          <p:nvPr>
            <p:ph sz="half" idx="2"/>
          </p:nvPr>
        </p:nvSpPr>
        <p:spPr>
          <a:xfrm>
            <a:off x="4648200" y="1600200"/>
            <a:ext cx="40386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A7CAE7C-D16A-6708-7050-937E96C808B9}"/>
              </a:ext>
            </a:extLst>
          </p:cNvPr>
          <p:cNvSpPr>
            <a:spLocks noGrp="1"/>
          </p:cNvSpPr>
          <p:nvPr>
            <p:ph type="dt" sz="half" idx="10"/>
          </p:nvPr>
        </p:nvSpPr>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045E1F19-6FB6-D5AE-CFEE-AABDFA42057F}"/>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7" name="Slide Number Placeholder 6">
            <a:extLst>
              <a:ext uri="{FF2B5EF4-FFF2-40B4-BE49-F238E27FC236}">
                <a16:creationId xmlns:a16="http://schemas.microsoft.com/office/drawing/2014/main" id="{5A7722C5-C190-6585-15FA-9F3DDB7B0BA9}"/>
              </a:ext>
            </a:extLst>
          </p:cNvPr>
          <p:cNvSpPr>
            <a:spLocks noGrp="1"/>
          </p:cNvSpPr>
          <p:nvPr>
            <p:ph type="sldNum" sz="quarter" idx="12"/>
          </p:nvPr>
        </p:nvSpPr>
        <p:spPr/>
        <p:txBody>
          <a:bodyPr/>
          <a:lstStyle>
            <a:lvl1pPr>
              <a:defRPr/>
            </a:lvl1pPr>
          </a:lstStyle>
          <a:p>
            <a:fld id="{252CF424-4E7F-4C5C-A5F1-6ACBE55A1CA3}" type="slidenum">
              <a:rPr lang="en-US" altLang="en-US"/>
              <a:pPr/>
              <a:t>‹#›</a:t>
            </a:fld>
            <a:endParaRPr lang="en-US" altLang="en-US"/>
          </a:p>
        </p:txBody>
      </p:sp>
    </p:spTree>
    <p:extLst>
      <p:ext uri="{BB962C8B-B14F-4D97-AF65-F5344CB8AC3E}">
        <p14:creationId xmlns:p14="http://schemas.microsoft.com/office/powerpoint/2010/main" val="110073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BAC-6A7F-631C-E48E-1610C21AECC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2F578F-BB05-C7B5-1B33-5BD48A50F4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51E2C-0580-9BF9-EDCF-BA272E6A194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18562-491C-8FFF-AE66-D9BBF63950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EBB52-1340-9B5E-CFBF-FE20CA525E1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C063E-CE31-2363-423D-48D513122657}"/>
              </a:ext>
            </a:extLst>
          </p:cNvPr>
          <p:cNvSpPr>
            <a:spLocks noGrp="1"/>
          </p:cNvSpPr>
          <p:nvPr>
            <p:ph type="dt" sz="half" idx="10"/>
          </p:nvPr>
        </p:nvSpPr>
        <p:spPr>
          <a:xfrm>
            <a:off x="457200" y="6417332"/>
            <a:ext cx="2133600" cy="288268"/>
          </a:xfrm>
        </p:spPr>
        <p:txBody>
          <a:bodyPr/>
          <a:lstStyle>
            <a:lvl1pPr>
              <a:defRPr/>
            </a:lvl1pPr>
          </a:lstStyle>
          <a:p>
            <a:r>
              <a:rPr lang="en-US" altLang="en-US"/>
              <a:t>July 22, 2024</a:t>
            </a:r>
          </a:p>
        </p:txBody>
      </p:sp>
      <p:sp>
        <p:nvSpPr>
          <p:cNvPr id="8" name="Footer Placeholder 7">
            <a:extLst>
              <a:ext uri="{FF2B5EF4-FFF2-40B4-BE49-F238E27FC236}">
                <a16:creationId xmlns:a16="http://schemas.microsoft.com/office/drawing/2014/main" id="{E5926FFE-D7A6-A422-2929-4D331BEC5A71}"/>
              </a:ext>
            </a:extLst>
          </p:cNvPr>
          <p:cNvSpPr>
            <a:spLocks noGrp="1"/>
          </p:cNvSpPr>
          <p:nvPr>
            <p:ph type="ftr" sz="quarter" idx="11"/>
          </p:nvPr>
        </p:nvSpPr>
        <p:spPr>
          <a:xfrm>
            <a:off x="2699791" y="6417332"/>
            <a:ext cx="3868737" cy="288268"/>
          </a:xfrm>
        </p:spPr>
        <p:txBody>
          <a:bodyPr/>
          <a:lstStyle>
            <a:lvl1pPr>
              <a:defRPr/>
            </a:lvl1pPr>
          </a:lstStyle>
          <a:p>
            <a:r>
              <a:rPr lang="en-US" altLang="en-US"/>
              <a:t>IJCLE/ENCLE Conference Univ of Amsterdam</a:t>
            </a:r>
          </a:p>
        </p:txBody>
      </p:sp>
      <p:sp>
        <p:nvSpPr>
          <p:cNvPr id="9" name="Slide Number Placeholder 8">
            <a:extLst>
              <a:ext uri="{FF2B5EF4-FFF2-40B4-BE49-F238E27FC236}">
                <a16:creationId xmlns:a16="http://schemas.microsoft.com/office/drawing/2014/main" id="{A34F7CD6-304B-31B0-FB4F-FA946CA60925}"/>
              </a:ext>
            </a:extLst>
          </p:cNvPr>
          <p:cNvSpPr>
            <a:spLocks noGrp="1"/>
          </p:cNvSpPr>
          <p:nvPr>
            <p:ph type="sldNum" sz="quarter" idx="12"/>
          </p:nvPr>
        </p:nvSpPr>
        <p:spPr>
          <a:xfrm>
            <a:off x="6553200" y="6417332"/>
            <a:ext cx="2133600" cy="288268"/>
          </a:xfrm>
        </p:spPr>
        <p:txBody>
          <a:bodyPr/>
          <a:lstStyle>
            <a:lvl1pPr>
              <a:defRPr/>
            </a:lvl1pPr>
          </a:lstStyle>
          <a:p>
            <a:fld id="{40F7CB56-20D5-4C0B-8086-10907541EB40}" type="slidenum">
              <a:rPr lang="en-US" altLang="en-US"/>
              <a:pPr/>
              <a:t>‹#›</a:t>
            </a:fld>
            <a:endParaRPr lang="en-US" altLang="en-US"/>
          </a:p>
        </p:txBody>
      </p:sp>
    </p:spTree>
    <p:extLst>
      <p:ext uri="{BB962C8B-B14F-4D97-AF65-F5344CB8AC3E}">
        <p14:creationId xmlns:p14="http://schemas.microsoft.com/office/powerpoint/2010/main" val="17177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8EB2-2211-5A05-25AE-5B9027653563}"/>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4B6BF4E-9EA2-E9CC-150A-5FB196AEEAE8}"/>
              </a:ext>
            </a:extLst>
          </p:cNvPr>
          <p:cNvSpPr>
            <a:spLocks noGrp="1"/>
          </p:cNvSpPr>
          <p:nvPr>
            <p:ph type="dt" sz="half" idx="10"/>
          </p:nvPr>
        </p:nvSpPr>
        <p:spPr/>
        <p:txBody>
          <a:bodyPr/>
          <a:lstStyle>
            <a:lvl1pPr>
              <a:defRPr/>
            </a:lvl1pPr>
          </a:lstStyle>
          <a:p>
            <a:r>
              <a:rPr lang="en-US" altLang="en-US"/>
              <a:t>July 22, 2024</a:t>
            </a:r>
          </a:p>
        </p:txBody>
      </p:sp>
      <p:sp>
        <p:nvSpPr>
          <p:cNvPr id="4" name="Footer Placeholder 3">
            <a:extLst>
              <a:ext uri="{FF2B5EF4-FFF2-40B4-BE49-F238E27FC236}">
                <a16:creationId xmlns:a16="http://schemas.microsoft.com/office/drawing/2014/main" id="{D77BD9CD-C659-B5AB-91FB-959AC250BC34}"/>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5" name="Slide Number Placeholder 4">
            <a:extLst>
              <a:ext uri="{FF2B5EF4-FFF2-40B4-BE49-F238E27FC236}">
                <a16:creationId xmlns:a16="http://schemas.microsoft.com/office/drawing/2014/main" id="{173E8205-DAD6-3699-E09B-5FB97FAD9D2C}"/>
              </a:ext>
            </a:extLst>
          </p:cNvPr>
          <p:cNvSpPr>
            <a:spLocks noGrp="1"/>
          </p:cNvSpPr>
          <p:nvPr>
            <p:ph type="sldNum" sz="quarter" idx="12"/>
          </p:nvPr>
        </p:nvSpPr>
        <p:spPr/>
        <p:txBody>
          <a:bodyPr/>
          <a:lstStyle>
            <a:lvl1pPr>
              <a:defRPr/>
            </a:lvl1pPr>
          </a:lstStyle>
          <a:p>
            <a:fld id="{E199078C-FAB3-460B-AED6-08A75911AF37}" type="slidenum">
              <a:rPr lang="en-US" altLang="en-US"/>
              <a:pPr/>
              <a:t>‹#›</a:t>
            </a:fld>
            <a:endParaRPr lang="en-US" altLang="en-US"/>
          </a:p>
        </p:txBody>
      </p:sp>
    </p:spTree>
    <p:extLst>
      <p:ext uri="{BB962C8B-B14F-4D97-AF65-F5344CB8AC3E}">
        <p14:creationId xmlns:p14="http://schemas.microsoft.com/office/powerpoint/2010/main" val="357579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4A84D-7BC2-78B0-0B33-B15826D5AEEE}"/>
              </a:ext>
            </a:extLst>
          </p:cNvPr>
          <p:cNvSpPr>
            <a:spLocks noGrp="1"/>
          </p:cNvSpPr>
          <p:nvPr>
            <p:ph type="dt" sz="half" idx="10"/>
          </p:nvPr>
        </p:nvSpPr>
        <p:spPr>
          <a:xfrm>
            <a:off x="457200" y="6417332"/>
            <a:ext cx="2133600" cy="288268"/>
          </a:xfrm>
        </p:spPr>
        <p:txBody>
          <a:bodyPr/>
          <a:lstStyle>
            <a:lvl1pPr>
              <a:defRPr/>
            </a:lvl1pPr>
          </a:lstStyle>
          <a:p>
            <a:r>
              <a:rPr lang="en-US" altLang="en-US"/>
              <a:t>July 22, 2024</a:t>
            </a:r>
          </a:p>
        </p:txBody>
      </p:sp>
      <p:sp>
        <p:nvSpPr>
          <p:cNvPr id="3" name="Footer Placeholder 2">
            <a:extLst>
              <a:ext uri="{FF2B5EF4-FFF2-40B4-BE49-F238E27FC236}">
                <a16:creationId xmlns:a16="http://schemas.microsoft.com/office/drawing/2014/main" id="{FD7821FA-2083-5D99-8A6D-7EB1D3525F76}"/>
              </a:ext>
            </a:extLst>
          </p:cNvPr>
          <p:cNvSpPr>
            <a:spLocks noGrp="1"/>
          </p:cNvSpPr>
          <p:nvPr>
            <p:ph type="ftr" sz="quarter" idx="11"/>
          </p:nvPr>
        </p:nvSpPr>
        <p:spPr>
          <a:xfrm>
            <a:off x="2951820" y="6417332"/>
            <a:ext cx="3384376" cy="288268"/>
          </a:xfrm>
        </p:spPr>
        <p:txBody>
          <a:bodyPr/>
          <a:lstStyle>
            <a:lvl1pPr>
              <a:defRPr/>
            </a:lvl1pPr>
          </a:lstStyle>
          <a:p>
            <a:r>
              <a:rPr lang="en-US" altLang="en-US" dirty="0"/>
              <a:t>IJCLE/ENCLE Conference Univ of Amsterdam</a:t>
            </a:r>
          </a:p>
        </p:txBody>
      </p:sp>
      <p:sp>
        <p:nvSpPr>
          <p:cNvPr id="4" name="Slide Number Placeholder 3">
            <a:extLst>
              <a:ext uri="{FF2B5EF4-FFF2-40B4-BE49-F238E27FC236}">
                <a16:creationId xmlns:a16="http://schemas.microsoft.com/office/drawing/2014/main" id="{5062017F-7364-CFAE-2EB0-1C76EA5F2DFC}"/>
              </a:ext>
            </a:extLst>
          </p:cNvPr>
          <p:cNvSpPr>
            <a:spLocks noGrp="1"/>
          </p:cNvSpPr>
          <p:nvPr>
            <p:ph type="sldNum" sz="quarter" idx="12"/>
          </p:nvPr>
        </p:nvSpPr>
        <p:spPr>
          <a:xfrm>
            <a:off x="6553200" y="6417332"/>
            <a:ext cx="2133600" cy="288268"/>
          </a:xfrm>
        </p:spPr>
        <p:txBody>
          <a:bodyPr/>
          <a:lstStyle>
            <a:lvl1pPr>
              <a:defRPr/>
            </a:lvl1pPr>
          </a:lstStyle>
          <a:p>
            <a:fld id="{8ACF5EF6-591A-4901-B418-D84453BF8751}" type="slidenum">
              <a:rPr lang="en-US" altLang="en-US"/>
              <a:pPr/>
              <a:t>‹#›</a:t>
            </a:fld>
            <a:endParaRPr lang="en-US" altLang="en-US"/>
          </a:p>
        </p:txBody>
      </p:sp>
    </p:spTree>
    <p:extLst>
      <p:ext uri="{BB962C8B-B14F-4D97-AF65-F5344CB8AC3E}">
        <p14:creationId xmlns:p14="http://schemas.microsoft.com/office/powerpoint/2010/main" val="202131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BB45-C650-266E-63ED-8707090D90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CBACA-225B-53DB-3A9C-277B1C9C55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AD8509-CD01-2955-264C-80A2544ABE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FB50C-93B3-8764-6429-30127DC281C9}"/>
              </a:ext>
            </a:extLst>
          </p:cNvPr>
          <p:cNvSpPr>
            <a:spLocks noGrp="1"/>
          </p:cNvSpPr>
          <p:nvPr>
            <p:ph type="dt" sz="half" idx="10"/>
          </p:nvPr>
        </p:nvSpPr>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71B2BD68-1DCD-9519-F160-504626596F8D}"/>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7" name="Slide Number Placeholder 6">
            <a:extLst>
              <a:ext uri="{FF2B5EF4-FFF2-40B4-BE49-F238E27FC236}">
                <a16:creationId xmlns:a16="http://schemas.microsoft.com/office/drawing/2014/main" id="{F44C96EE-ED87-53AB-C8D1-A3E00E782982}"/>
              </a:ext>
            </a:extLst>
          </p:cNvPr>
          <p:cNvSpPr>
            <a:spLocks noGrp="1"/>
          </p:cNvSpPr>
          <p:nvPr>
            <p:ph type="sldNum" sz="quarter" idx="12"/>
          </p:nvPr>
        </p:nvSpPr>
        <p:spPr/>
        <p:txBody>
          <a:bodyPr/>
          <a:lstStyle>
            <a:lvl1pPr>
              <a:defRPr/>
            </a:lvl1pPr>
          </a:lstStyle>
          <a:p>
            <a:fld id="{A53F850B-37AD-40AE-A09A-54768DEC9A07}" type="slidenum">
              <a:rPr lang="en-US" altLang="en-US"/>
              <a:pPr/>
              <a:t>‹#›</a:t>
            </a:fld>
            <a:endParaRPr lang="en-US" altLang="en-US"/>
          </a:p>
        </p:txBody>
      </p:sp>
    </p:spTree>
    <p:extLst>
      <p:ext uri="{BB962C8B-B14F-4D97-AF65-F5344CB8AC3E}">
        <p14:creationId xmlns:p14="http://schemas.microsoft.com/office/powerpoint/2010/main" val="59042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2AC9-B9ED-0A33-C4D8-0AC262193B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09D4B9-F622-C777-2A11-98995DBB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AD53D6-CD95-824C-B6CD-BFD0621078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2E924-15FE-3E18-A43C-DD3D597E78C0}"/>
              </a:ext>
            </a:extLst>
          </p:cNvPr>
          <p:cNvSpPr>
            <a:spLocks noGrp="1"/>
          </p:cNvSpPr>
          <p:nvPr>
            <p:ph type="dt" sz="half" idx="10"/>
          </p:nvPr>
        </p:nvSpPr>
        <p:spPr/>
        <p:txBody>
          <a:bodyPr/>
          <a:lstStyle>
            <a:lvl1pPr>
              <a:defRPr/>
            </a:lvl1pPr>
          </a:lstStyle>
          <a:p>
            <a:r>
              <a:rPr lang="en-US" altLang="en-US"/>
              <a:t>July 22, 2024</a:t>
            </a:r>
          </a:p>
        </p:txBody>
      </p:sp>
      <p:sp>
        <p:nvSpPr>
          <p:cNvPr id="6" name="Footer Placeholder 5">
            <a:extLst>
              <a:ext uri="{FF2B5EF4-FFF2-40B4-BE49-F238E27FC236}">
                <a16:creationId xmlns:a16="http://schemas.microsoft.com/office/drawing/2014/main" id="{A88F2A08-4AA5-105B-F6CD-611FA7ECD0CC}"/>
              </a:ext>
            </a:extLst>
          </p:cNvPr>
          <p:cNvSpPr>
            <a:spLocks noGrp="1"/>
          </p:cNvSpPr>
          <p:nvPr>
            <p:ph type="ftr" sz="quarter" idx="11"/>
          </p:nvPr>
        </p:nvSpPr>
        <p:spPr/>
        <p:txBody>
          <a:bodyPr/>
          <a:lstStyle>
            <a:lvl1pPr>
              <a:defRPr/>
            </a:lvl1pPr>
          </a:lstStyle>
          <a:p>
            <a:r>
              <a:rPr lang="en-US" altLang="en-US"/>
              <a:t>IJCLE/ENCLE Conference Univ of Amsterdam</a:t>
            </a:r>
          </a:p>
        </p:txBody>
      </p:sp>
      <p:sp>
        <p:nvSpPr>
          <p:cNvPr id="7" name="Slide Number Placeholder 6">
            <a:extLst>
              <a:ext uri="{FF2B5EF4-FFF2-40B4-BE49-F238E27FC236}">
                <a16:creationId xmlns:a16="http://schemas.microsoft.com/office/drawing/2014/main" id="{EBF37733-FD5F-DDC5-E4D9-4B04727A62E9}"/>
              </a:ext>
            </a:extLst>
          </p:cNvPr>
          <p:cNvSpPr>
            <a:spLocks noGrp="1"/>
          </p:cNvSpPr>
          <p:nvPr>
            <p:ph type="sldNum" sz="quarter" idx="12"/>
          </p:nvPr>
        </p:nvSpPr>
        <p:spPr/>
        <p:txBody>
          <a:bodyPr/>
          <a:lstStyle>
            <a:lvl1pPr>
              <a:defRPr/>
            </a:lvl1pPr>
          </a:lstStyle>
          <a:p>
            <a:fld id="{735B3237-7C04-4D0D-97F7-459A7E565EFB}" type="slidenum">
              <a:rPr lang="en-US" altLang="en-US"/>
              <a:pPr/>
              <a:t>‹#›</a:t>
            </a:fld>
            <a:endParaRPr lang="en-US" altLang="en-US"/>
          </a:p>
        </p:txBody>
      </p:sp>
    </p:spTree>
    <p:extLst>
      <p:ext uri="{BB962C8B-B14F-4D97-AF65-F5344CB8AC3E}">
        <p14:creationId xmlns:p14="http://schemas.microsoft.com/office/powerpoint/2010/main" val="319414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a:extLst>
              <a:ext uri="{FF2B5EF4-FFF2-40B4-BE49-F238E27FC236}">
                <a16:creationId xmlns:a16="http://schemas.microsoft.com/office/drawing/2014/main" id="{6BEC2839-3413-50E1-F424-D487B73CAD80}"/>
              </a:ext>
            </a:extLst>
          </p:cNvPr>
          <p:cNvGrpSpPr>
            <a:grpSpLocks/>
          </p:cNvGrpSpPr>
          <p:nvPr/>
        </p:nvGrpSpPr>
        <p:grpSpPr bwMode="auto">
          <a:xfrm>
            <a:off x="0" y="0"/>
            <a:ext cx="7242175" cy="1981200"/>
            <a:chOff x="0" y="0"/>
            <a:chExt cx="4562" cy="1248"/>
          </a:xfrm>
        </p:grpSpPr>
        <p:sp>
          <p:nvSpPr>
            <p:cNvPr id="63491" name="Freeform 3">
              <a:extLst>
                <a:ext uri="{FF2B5EF4-FFF2-40B4-BE49-F238E27FC236}">
                  <a16:creationId xmlns:a16="http://schemas.microsoft.com/office/drawing/2014/main" id="{087F5F8B-D130-E43D-1CDE-07D882E900CD}"/>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63492" name="Freeform 4">
              <a:extLst>
                <a:ext uri="{FF2B5EF4-FFF2-40B4-BE49-F238E27FC236}">
                  <a16:creationId xmlns:a16="http://schemas.microsoft.com/office/drawing/2014/main" id="{90F798DB-6B33-3AA1-755E-979D04ECC5CA}"/>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63493" name="Rectangle 5">
            <a:extLst>
              <a:ext uri="{FF2B5EF4-FFF2-40B4-BE49-F238E27FC236}">
                <a16:creationId xmlns:a16="http://schemas.microsoft.com/office/drawing/2014/main" id="{553A9EFB-E2D3-76DA-E66F-2C645C46E8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3494" name="Rectangle 6">
            <a:extLst>
              <a:ext uri="{FF2B5EF4-FFF2-40B4-BE49-F238E27FC236}">
                <a16:creationId xmlns:a16="http://schemas.microsoft.com/office/drawing/2014/main" id="{25F4C99B-2517-6A29-0B36-297C4406773B}"/>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3495" name="Rectangle 7">
            <a:extLst>
              <a:ext uri="{FF2B5EF4-FFF2-40B4-BE49-F238E27FC236}">
                <a16:creationId xmlns:a16="http://schemas.microsoft.com/office/drawing/2014/main" id="{A6E8F330-38BC-B3DA-2ADA-F3CC65E2660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r>
              <a:rPr lang="en-US" altLang="en-US"/>
              <a:t>July 22, 2024</a:t>
            </a:r>
          </a:p>
        </p:txBody>
      </p:sp>
      <p:sp>
        <p:nvSpPr>
          <p:cNvPr id="63496" name="Rectangle 8">
            <a:extLst>
              <a:ext uri="{FF2B5EF4-FFF2-40B4-BE49-F238E27FC236}">
                <a16:creationId xmlns:a16="http://schemas.microsoft.com/office/drawing/2014/main" id="{723DC8BE-951B-5507-8749-D1C85102286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r>
              <a:rPr lang="en-US" altLang="en-US"/>
              <a:t>IJCLE/ENCLE Conference Univ of Amsterdam</a:t>
            </a:r>
          </a:p>
        </p:txBody>
      </p:sp>
      <p:sp>
        <p:nvSpPr>
          <p:cNvPr id="63497" name="Rectangle 9">
            <a:extLst>
              <a:ext uri="{FF2B5EF4-FFF2-40B4-BE49-F238E27FC236}">
                <a16:creationId xmlns:a16="http://schemas.microsoft.com/office/drawing/2014/main" id="{95DC441C-1D64-E19C-C34F-9331CC3CC25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25C2D764-5FF3-4C5D-8526-4A455D17B6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ctr" rtl="0" fontAlgn="base">
        <a:spcBef>
          <a:spcPct val="0"/>
        </a:spcBef>
        <a:spcAft>
          <a:spcPct val="0"/>
        </a:spcAft>
        <a:defRPr sz="4400" kern="1200">
          <a:solidFill>
            <a:schemeClr val="tx2"/>
          </a:solidFill>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a:extLst>
              <a:ext uri="{FF2B5EF4-FFF2-40B4-BE49-F238E27FC236}">
                <a16:creationId xmlns:a16="http://schemas.microsoft.com/office/drawing/2014/main" id="{6BEC2839-3413-50E1-F424-D487B73CAD80}"/>
              </a:ext>
            </a:extLst>
          </p:cNvPr>
          <p:cNvGrpSpPr>
            <a:grpSpLocks/>
          </p:cNvGrpSpPr>
          <p:nvPr/>
        </p:nvGrpSpPr>
        <p:grpSpPr bwMode="auto">
          <a:xfrm>
            <a:off x="0" y="0"/>
            <a:ext cx="7242175" cy="1981200"/>
            <a:chOff x="0" y="0"/>
            <a:chExt cx="4562" cy="1248"/>
          </a:xfrm>
        </p:grpSpPr>
        <p:sp>
          <p:nvSpPr>
            <p:cNvPr id="63491" name="Freeform 3">
              <a:extLst>
                <a:ext uri="{FF2B5EF4-FFF2-40B4-BE49-F238E27FC236}">
                  <a16:creationId xmlns:a16="http://schemas.microsoft.com/office/drawing/2014/main" id="{087F5F8B-D130-E43D-1CDE-07D882E900CD}"/>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63492" name="Freeform 4">
              <a:extLst>
                <a:ext uri="{FF2B5EF4-FFF2-40B4-BE49-F238E27FC236}">
                  <a16:creationId xmlns:a16="http://schemas.microsoft.com/office/drawing/2014/main" id="{90F798DB-6B33-3AA1-755E-979D04ECC5CA}"/>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63493" name="Rectangle 5">
            <a:extLst>
              <a:ext uri="{FF2B5EF4-FFF2-40B4-BE49-F238E27FC236}">
                <a16:creationId xmlns:a16="http://schemas.microsoft.com/office/drawing/2014/main" id="{553A9EFB-E2D3-76DA-E66F-2C645C46E8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3494" name="Rectangle 6">
            <a:extLst>
              <a:ext uri="{FF2B5EF4-FFF2-40B4-BE49-F238E27FC236}">
                <a16:creationId xmlns:a16="http://schemas.microsoft.com/office/drawing/2014/main" id="{25F4C99B-2517-6A29-0B36-297C4406773B}"/>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3495" name="Rectangle 7">
            <a:extLst>
              <a:ext uri="{FF2B5EF4-FFF2-40B4-BE49-F238E27FC236}">
                <a16:creationId xmlns:a16="http://schemas.microsoft.com/office/drawing/2014/main" id="{A6E8F330-38BC-B3DA-2ADA-F3CC65E2660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r>
              <a:rPr lang="en-US" altLang="en-US"/>
              <a:t>July 22, 2024</a:t>
            </a:r>
          </a:p>
        </p:txBody>
      </p:sp>
      <p:sp>
        <p:nvSpPr>
          <p:cNvPr id="63496" name="Rectangle 8">
            <a:extLst>
              <a:ext uri="{FF2B5EF4-FFF2-40B4-BE49-F238E27FC236}">
                <a16:creationId xmlns:a16="http://schemas.microsoft.com/office/drawing/2014/main" id="{723DC8BE-951B-5507-8749-D1C85102286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r>
              <a:rPr lang="en-US" altLang="en-US"/>
              <a:t>IJCLE/ENCLE Conference Univ of Amsterdam</a:t>
            </a:r>
          </a:p>
        </p:txBody>
      </p:sp>
      <p:sp>
        <p:nvSpPr>
          <p:cNvPr id="63497" name="Rectangle 9">
            <a:extLst>
              <a:ext uri="{FF2B5EF4-FFF2-40B4-BE49-F238E27FC236}">
                <a16:creationId xmlns:a16="http://schemas.microsoft.com/office/drawing/2014/main" id="{95DC441C-1D64-E19C-C34F-9331CC3CC25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25C2D764-5FF3-4C5D-8526-4A455D17B691}" type="slidenum">
              <a:rPr lang="en-US" altLang="en-US"/>
              <a:pPr/>
              <a:t>‹#›</a:t>
            </a:fld>
            <a:endParaRPr lang="en-US" altLang="en-US"/>
          </a:p>
        </p:txBody>
      </p:sp>
    </p:spTree>
    <p:extLst>
      <p:ext uri="{BB962C8B-B14F-4D97-AF65-F5344CB8AC3E}">
        <p14:creationId xmlns:p14="http://schemas.microsoft.com/office/powerpoint/2010/main" val="25116917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rtl="0" fontAlgn="base">
        <a:spcBef>
          <a:spcPct val="0"/>
        </a:spcBef>
        <a:spcAft>
          <a:spcPct val="0"/>
        </a:spcAft>
        <a:defRPr sz="4400" kern="1200">
          <a:solidFill>
            <a:schemeClr val="tx2"/>
          </a:solidFill>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rkcunningham.org/" TargetMode="External"/><Relationship Id="rId2" Type="http://schemas.openxmlformats.org/officeDocument/2006/relationships/hyperlink" Target="mailto:cdcunningham@gsu.edu" TargetMode="External"/><Relationship Id="rId1" Type="http://schemas.openxmlformats.org/officeDocument/2006/relationships/slideLayout" Target="../slideLayouts/slideLayout1.xml"/><Relationship Id="rId4" Type="http://schemas.openxmlformats.org/officeDocument/2006/relationships/hyperlink" Target="http://www.niftep.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nhbar.org/ahead-of-the-curve-a-150-year-retrospective-on-the-unique-daniel-webster-scholar-honors-progra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pled.ca/students/cpled-pre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imclient.osgoode.yorku.ca/workshop-resour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9AFC9E5D-489D-0BC3-B68C-6C6D6DDDD8DF}"/>
              </a:ext>
            </a:extLst>
          </p:cNvPr>
          <p:cNvSpPr>
            <a:spLocks noGrp="1" noChangeArrowheads="1"/>
          </p:cNvSpPr>
          <p:nvPr>
            <p:ph type="ctrTitle"/>
          </p:nvPr>
        </p:nvSpPr>
        <p:spPr>
          <a:xfrm>
            <a:off x="395288" y="296862"/>
            <a:ext cx="8029575" cy="5976454"/>
          </a:xfrm>
        </p:spPr>
        <p:txBody>
          <a:bodyPr/>
          <a:lstStyle/>
          <a:p>
            <a:r>
              <a:rPr lang="en-US" altLang="en-US" sz="4000" dirty="0">
                <a:effectLst/>
              </a:rPr>
              <a:t>The client as teacher: </a:t>
            </a:r>
            <a:br>
              <a:rPr lang="en-US" altLang="en-US" sz="4000" dirty="0">
                <a:effectLst/>
              </a:rPr>
            </a:br>
            <a:r>
              <a:rPr lang="en-US" altLang="en-US" sz="4000" dirty="0">
                <a:effectLst/>
              </a:rPr>
              <a:t>Formation of students </a:t>
            </a:r>
            <a:br>
              <a:rPr lang="en-US" altLang="en-US" sz="4000" dirty="0">
                <a:effectLst/>
              </a:rPr>
            </a:br>
            <a:r>
              <a:rPr lang="en-US" altLang="en-US" sz="4000" dirty="0">
                <a:effectLst/>
              </a:rPr>
              <a:t>by simulated clients</a:t>
            </a:r>
            <a:br>
              <a:rPr lang="en-US" altLang="en-US" sz="4000" dirty="0">
                <a:effectLst/>
              </a:rPr>
            </a:br>
            <a:br>
              <a:rPr lang="en-US" altLang="en-US" dirty="0">
                <a:effectLst/>
              </a:rPr>
            </a:br>
            <a:r>
              <a:rPr lang="en-US" altLang="en-US" sz="2800" dirty="0">
                <a:effectLst/>
              </a:rPr>
              <a:t>Clark D. Cunningham</a:t>
            </a:r>
            <a:br>
              <a:rPr lang="en-US" altLang="en-US" sz="2800" dirty="0">
                <a:effectLst/>
              </a:rPr>
            </a:br>
            <a:r>
              <a:rPr lang="en-US" altLang="en-US" sz="2000" dirty="0">
                <a:effectLst/>
              </a:rPr>
              <a:t>W. Lee Burge Professor of Law &amp; Ethics</a:t>
            </a:r>
            <a:br>
              <a:rPr lang="en-US" altLang="en-US" sz="2000" dirty="0">
                <a:effectLst/>
              </a:rPr>
            </a:br>
            <a:r>
              <a:rPr lang="en-US" altLang="en-US" sz="2000" dirty="0">
                <a:effectLst/>
              </a:rPr>
              <a:t>Director, National Institute for Teaching Ethics &amp; Professionalism</a:t>
            </a:r>
            <a:br>
              <a:rPr lang="en-US" altLang="en-US" sz="2000" dirty="0">
                <a:effectLst/>
              </a:rPr>
            </a:br>
            <a:r>
              <a:rPr lang="en-US" altLang="en-US" sz="2000" dirty="0">
                <a:effectLst/>
              </a:rPr>
              <a:t>Georgia State University College of Law</a:t>
            </a:r>
            <a:br>
              <a:rPr lang="en-US" altLang="en-US" sz="2000" dirty="0">
                <a:effectLst/>
              </a:rPr>
            </a:br>
            <a:r>
              <a:rPr lang="en-US" altLang="en-US" sz="2000" dirty="0">
                <a:effectLst/>
              </a:rPr>
              <a:t>Atlanta, Georgia   U.S.A.</a:t>
            </a:r>
            <a:br>
              <a:rPr lang="en-US" altLang="en-US" sz="2000" dirty="0">
                <a:effectLst/>
              </a:rPr>
            </a:br>
            <a:br>
              <a:rPr lang="en-US" altLang="en-US" sz="2800" dirty="0">
                <a:effectLst/>
              </a:rPr>
            </a:br>
            <a:r>
              <a:rPr lang="en-US" altLang="en-US" sz="2800" dirty="0">
                <a:effectLst/>
                <a:hlinkClick r:id="rId2">
                  <a:extLst>
                    <a:ext uri="{A12FA001-AC4F-418D-AE19-62706E023703}">
                      <ahyp:hlinkClr xmlns:ahyp="http://schemas.microsoft.com/office/drawing/2018/hyperlinkcolor" val="tx"/>
                    </a:ext>
                  </a:extLst>
                </a:hlinkClick>
              </a:rPr>
              <a:t>cdcunningham@gsu.edu</a:t>
            </a:r>
            <a:r>
              <a:rPr lang="en-US" altLang="en-US" sz="2800" dirty="0">
                <a:effectLst/>
              </a:rPr>
              <a:t>  </a:t>
            </a:r>
            <a:br>
              <a:rPr lang="en-US" altLang="en-US" sz="2800" dirty="0">
                <a:effectLst/>
              </a:rPr>
            </a:br>
            <a:r>
              <a:rPr lang="en-US" altLang="en-US" sz="2800" dirty="0">
                <a:effectLst/>
                <a:hlinkClick r:id="rId3"/>
              </a:rPr>
              <a:t>www.clarkcunningham.org</a:t>
            </a:r>
            <a:r>
              <a:rPr lang="en-US" altLang="en-US" sz="2800" dirty="0">
                <a:effectLst/>
              </a:rPr>
              <a:t> </a:t>
            </a:r>
            <a:br>
              <a:rPr lang="en-US" altLang="en-US" sz="2800" dirty="0">
                <a:effectLst/>
              </a:rPr>
            </a:br>
            <a:r>
              <a:rPr lang="en-US" altLang="en-US" sz="2800" dirty="0">
                <a:effectLst/>
                <a:hlinkClick r:id="rId4"/>
              </a:rPr>
              <a:t>www.niftep.org</a:t>
            </a:r>
            <a:r>
              <a:rPr lang="en-US" altLang="en-US" sz="2800" dirty="0">
                <a:effectLst/>
              </a:rPr>
              <a:t> </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889A68C-35B1-8F41-BA96-5FDE79EED967}"/>
              </a:ext>
            </a:extLst>
          </p:cNvPr>
          <p:cNvSpPr>
            <a:spLocks noGrp="1"/>
          </p:cNvSpPr>
          <p:nvPr>
            <p:ph type="title"/>
          </p:nvPr>
        </p:nvSpPr>
        <p:spPr>
          <a:xfrm>
            <a:off x="1485900" y="1000125"/>
            <a:ext cx="5886450" cy="857250"/>
          </a:xfrm>
        </p:spPr>
        <p:txBody>
          <a:bodyPr>
            <a:normAutofit fontScale="90000"/>
          </a:bodyPr>
          <a:lstStyle/>
          <a:p>
            <a:pPr algn="r">
              <a:defRPr/>
            </a:pPr>
            <a:r>
              <a:rPr lang="en-US" altLang="en-US" sz="2700" dirty="0">
                <a:ea typeface="ＭＳ Ｐゴシック" charset="-128"/>
              </a:rPr>
              <a:t>Matching standards to criteria</a:t>
            </a:r>
            <a:br>
              <a:rPr lang="en-US" altLang="en-US" sz="2700" dirty="0">
                <a:ea typeface="ＭＳ Ｐゴシック" charset="-128"/>
              </a:rPr>
            </a:br>
            <a:r>
              <a:rPr lang="en-US" altLang="en-US" sz="2700" dirty="0">
                <a:ea typeface="ＭＳ Ｐゴシック" charset="-128"/>
              </a:rPr>
              <a:t> - eg assessment criterion 2</a:t>
            </a:r>
          </a:p>
        </p:txBody>
      </p:sp>
      <p:sp>
        <p:nvSpPr>
          <p:cNvPr id="24578" name="Content Placeholder 2">
            <a:extLst>
              <a:ext uri="{FF2B5EF4-FFF2-40B4-BE49-F238E27FC236}">
                <a16:creationId xmlns:a16="http://schemas.microsoft.com/office/drawing/2014/main" id="{A6B61BDC-C7C9-5F42-8582-EC0803856245}"/>
              </a:ext>
            </a:extLst>
          </p:cNvPr>
          <p:cNvSpPr>
            <a:spLocks noGrp="1"/>
          </p:cNvSpPr>
          <p:nvPr>
            <p:ph idx="1"/>
          </p:nvPr>
        </p:nvSpPr>
        <p:spPr>
          <a:xfrm>
            <a:off x="1510309" y="2105146"/>
            <a:ext cx="6032897" cy="2971800"/>
          </a:xfrm>
        </p:spPr>
        <p:txBody>
          <a:bodyPr>
            <a:normAutofit fontScale="85000" lnSpcReduction="20000"/>
          </a:bodyPr>
          <a:lstStyle/>
          <a:p>
            <a:pPr marL="0" indent="0">
              <a:lnSpc>
                <a:spcPct val="110000"/>
              </a:lnSpc>
              <a:buNone/>
              <a:defRPr/>
            </a:pPr>
            <a:r>
              <a:rPr lang="en-GB" altLang="en-US" sz="1800" b="1" dirty="0">
                <a:ea typeface="ＭＳ Ｐゴシック" charset="-128"/>
                <a:cs typeface="Calibri" charset="0"/>
              </a:rPr>
              <a:t>2.	I felt the student lawyer listened to me.</a:t>
            </a:r>
            <a:endParaRPr lang="en-GB" altLang="en-US" sz="1800" dirty="0">
              <a:ea typeface="ＭＳ Ｐゴシック" charset="-128"/>
              <a:cs typeface="Calibri" charset="0"/>
            </a:endParaRPr>
          </a:p>
          <a:p>
            <a:pPr marL="0" indent="0">
              <a:lnSpc>
                <a:spcPct val="110000"/>
              </a:lnSpc>
              <a:buNone/>
              <a:defRPr/>
            </a:pPr>
            <a:r>
              <a:rPr lang="en-GB" altLang="en-US" sz="1800" dirty="0">
                <a:ea typeface="ＭＳ Ｐゴシック" charset="-128"/>
                <a:cs typeface="Calibri" charset="0"/>
              </a:rPr>
              <a:t> This item is designed to assess the degree to which the lawyer can listen carefully to you. These criteria focus especially on the early part of the meeting when the client should be encouraged to tell their story and concerns in their own words. This entails </a:t>
            </a:r>
            <a:r>
              <a:rPr lang="en-GB" altLang="en-US" sz="1800" i="1" dirty="0">
                <a:ea typeface="ＭＳ Ｐゴシック" charset="-128"/>
                <a:cs typeface="Calibri" charset="0"/>
              </a:rPr>
              <a:t>active</a:t>
            </a:r>
            <a:r>
              <a:rPr lang="en-GB" altLang="en-US" sz="1800" dirty="0">
                <a:ea typeface="ＭＳ Ｐゴシック" charset="-128"/>
                <a:cs typeface="Calibri" charset="0"/>
              </a:rPr>
              <a:t> listening – where it is necessary for the interview structure or the lawyer’s understanding of your narrative. The lawyer will not interrupt, cut you off, talk over you or rush you in conversation.  The lawyer reacts to your responses appropriately.  The lawyer may take notes where appropriate, but if the lawyer does so, the lawyer should not lose much eye contact with you.  To some extent in this item we are concerned with what the lawyer does </a:t>
            </a:r>
            <a:r>
              <a:rPr lang="en-GB" altLang="en-US" sz="1800" i="1" dirty="0">
                <a:ea typeface="ＭＳ Ｐゴシック" charset="-128"/>
                <a:cs typeface="Calibri" charset="0"/>
              </a:rPr>
              <a:t>not</a:t>
            </a:r>
            <a:r>
              <a:rPr lang="en-GB" altLang="en-US" sz="1800" dirty="0">
                <a:ea typeface="ＭＳ Ｐゴシック" charset="-128"/>
                <a:cs typeface="Calibri" charset="0"/>
              </a:rPr>
              <a:t> do that facilitates the interview.</a:t>
            </a:r>
          </a:p>
          <a:p>
            <a:pPr marL="0" indent="0">
              <a:lnSpc>
                <a:spcPct val="110000"/>
              </a:lnSpc>
              <a:buNone/>
              <a:defRPr/>
            </a:pPr>
            <a:endParaRPr lang="en-US" altLang="en-US" sz="1800" dirty="0">
              <a:ea typeface="ＭＳ Ｐゴシック" charset="-128"/>
              <a:cs typeface="Calibri" charset="0"/>
            </a:endParaRPr>
          </a:p>
        </p:txBody>
      </p:sp>
      <p:sp>
        <p:nvSpPr>
          <p:cNvPr id="26627" name="Slide Number Placeholder 3">
            <a:extLst>
              <a:ext uri="{FF2B5EF4-FFF2-40B4-BE49-F238E27FC236}">
                <a16:creationId xmlns:a16="http://schemas.microsoft.com/office/drawing/2014/main" id="{04BC6805-D2DD-C8DA-300F-E60CFA67F205}"/>
              </a:ext>
            </a:extLst>
          </p:cNvPr>
          <p:cNvSpPr>
            <a:spLocks noGrp="1"/>
          </p:cNvSpPr>
          <p:nvPr>
            <p:ph type="sldNum" sz="quarter" idx="12"/>
          </p:nvPr>
        </p:nvSpPr>
        <p:spPr bwMode="auto">
          <a:xfrm>
            <a:off x="1493044" y="5657850"/>
            <a:ext cx="1028700" cy="239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Calibri" panose="020F0502020204030204" pitchFamily="34" charset="0"/>
              </a:defRPr>
            </a:lvl1pPr>
            <a:lvl2pPr marL="557213" indent="-214313">
              <a:spcBef>
                <a:spcPct val="20000"/>
              </a:spcBef>
              <a:buChar char="–"/>
              <a:defRPr sz="2100">
                <a:solidFill>
                  <a:schemeClr val="tx1"/>
                </a:solidFill>
                <a:latin typeface="Calibri" panose="020F0502020204030204" pitchFamily="34" charset="0"/>
              </a:defRPr>
            </a:lvl2pPr>
            <a:lvl3pPr marL="857250" indent="-171450">
              <a:spcBef>
                <a:spcPct val="20000"/>
              </a:spcBef>
              <a:buChar char="•"/>
              <a:defRPr sz="1800">
                <a:solidFill>
                  <a:schemeClr val="tx1"/>
                </a:solidFill>
                <a:latin typeface="Calibri" panose="020F0502020204030204" pitchFamily="34" charset="0"/>
              </a:defRPr>
            </a:lvl3pPr>
            <a:lvl4pPr marL="1200150" indent="-171450">
              <a:spcBef>
                <a:spcPct val="20000"/>
              </a:spcBef>
              <a:buChar char="–"/>
              <a:defRPr sz="1500">
                <a:solidFill>
                  <a:schemeClr val="tx1"/>
                </a:solidFill>
                <a:latin typeface="Calibri" panose="020F0502020204030204" pitchFamily="34" charset="0"/>
              </a:defRPr>
            </a:lvl4pPr>
            <a:lvl5pPr marL="1543050" indent="-171450">
              <a:spcBef>
                <a:spcPct val="20000"/>
              </a:spcBef>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Char char="»"/>
              <a:defRPr sz="1500">
                <a:solidFill>
                  <a:schemeClr val="tx1"/>
                </a:solidFill>
                <a:latin typeface="Calibri" panose="020F0502020204030204" pitchFamily="34" charset="0"/>
              </a:defRPr>
            </a:lvl9pPr>
          </a:lstStyle>
          <a:p>
            <a:pPr defTabSz="685800" eaLnBrk="1" fontAlgn="auto" hangingPunct="1">
              <a:spcBef>
                <a:spcPct val="0"/>
              </a:spcBef>
              <a:spcAft>
                <a:spcPts val="0"/>
              </a:spcAft>
              <a:buNone/>
            </a:pPr>
            <a:fld id="{F87ECB51-B748-B54C-9B79-E33E7E88890E}" type="slidenum">
              <a:rPr lang="en-AU" altLang="en-US" sz="900">
                <a:solidFill>
                  <a:prstClr val="black"/>
                </a:solidFill>
                <a:ea typeface="ＭＳ Ｐゴシック" panose="020B0600070205080204" pitchFamily="34" charset="-128"/>
                <a:cs typeface="Calibri" panose="020F0502020204030204" pitchFamily="34" charset="0"/>
              </a:rPr>
              <a:pPr defTabSz="685800" eaLnBrk="1" fontAlgn="auto" hangingPunct="1">
                <a:spcBef>
                  <a:spcPct val="0"/>
                </a:spcBef>
                <a:spcAft>
                  <a:spcPts val="0"/>
                </a:spcAft>
                <a:buNone/>
              </a:pPr>
              <a:t>10</a:t>
            </a:fld>
            <a:endParaRPr lang="en-AU" altLang="en-US" sz="900">
              <a:solidFill>
                <a:prstClr val="black"/>
              </a:solidFill>
              <a:ea typeface="ＭＳ Ｐゴシック" panose="020B0600070205080204" pitchFamily="34" charset="-128"/>
              <a:cs typeface="Calibri" panose="020F0502020204030204" pitchFamily="34" charset="0"/>
            </a:endParaRPr>
          </a:p>
        </p:txBody>
      </p:sp>
      <p:sp>
        <p:nvSpPr>
          <p:cNvPr id="2" name="Rectangle 5">
            <a:extLst>
              <a:ext uri="{FF2B5EF4-FFF2-40B4-BE49-F238E27FC236}">
                <a16:creationId xmlns:a16="http://schemas.microsoft.com/office/drawing/2014/main" id="{3AB15A37-A1FB-722D-97C2-F836F2366407}"/>
              </a:ext>
            </a:extLst>
          </p:cNvPr>
          <p:cNvSpPr>
            <a:spLocks noGrp="1" noChangeArrowheads="1"/>
          </p:cNvSpPr>
          <p:nvPr>
            <p:ph type="ftr" sz="quarter" idx="11"/>
          </p:nvPr>
        </p:nvSpPr>
        <p:spPr>
          <a:xfrm>
            <a:off x="2521745" y="5543550"/>
            <a:ext cx="3136106" cy="342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100">
                <a:solidFill>
                  <a:schemeClr val="tx1"/>
                </a:solidFill>
                <a:latin typeface="Calibri" panose="020F0502020204030204" pitchFamily="34" charset="0"/>
              </a:defRPr>
            </a:lvl1pPr>
            <a:lvl2pPr marL="557213" indent="-214313">
              <a:spcBef>
                <a:spcPct val="20000"/>
              </a:spcBef>
              <a:buChar char="–"/>
              <a:defRPr sz="2100">
                <a:solidFill>
                  <a:schemeClr val="tx1"/>
                </a:solidFill>
                <a:latin typeface="Calibri" panose="020F0502020204030204" pitchFamily="34" charset="0"/>
              </a:defRPr>
            </a:lvl2pPr>
            <a:lvl3pPr marL="857250" indent="-171450">
              <a:spcBef>
                <a:spcPct val="20000"/>
              </a:spcBef>
              <a:buChar char="•"/>
              <a:defRPr sz="1800">
                <a:solidFill>
                  <a:schemeClr val="tx1"/>
                </a:solidFill>
                <a:latin typeface="Calibri" panose="020F0502020204030204" pitchFamily="34" charset="0"/>
              </a:defRPr>
            </a:lvl3pPr>
            <a:lvl4pPr marL="1200150" indent="-171450">
              <a:spcBef>
                <a:spcPct val="20000"/>
              </a:spcBef>
              <a:buChar char="–"/>
              <a:defRPr sz="1500">
                <a:solidFill>
                  <a:schemeClr val="tx1"/>
                </a:solidFill>
                <a:latin typeface="Calibri" panose="020F0502020204030204" pitchFamily="34" charset="0"/>
              </a:defRPr>
            </a:lvl4pPr>
            <a:lvl5pPr marL="1543050" indent="-171450">
              <a:spcBef>
                <a:spcPct val="20000"/>
              </a:spcBef>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Char char="»"/>
              <a:defRPr sz="1500">
                <a:solidFill>
                  <a:schemeClr val="tx1"/>
                </a:solidFill>
                <a:latin typeface="Calibri" panose="020F0502020204030204" pitchFamily="34" charset="0"/>
              </a:defRPr>
            </a:lvl9pPr>
          </a:lstStyle>
          <a:p>
            <a:pPr defTabSz="685800" eaLnBrk="1" fontAlgn="auto" hangingPunct="1">
              <a:spcBef>
                <a:spcPct val="0"/>
              </a:spcBef>
              <a:spcAft>
                <a:spcPts val="0"/>
              </a:spcAft>
              <a:buNone/>
            </a:pPr>
            <a:r>
              <a:rPr lang="en-US" altLang="en-US" sz="900" dirty="0">
                <a:solidFill>
                  <a:prstClr val="black"/>
                </a:solidFill>
              </a:rPr>
              <a:t> Paul Maharg | CC BY-NC-ND 2.5 CANADA</a:t>
            </a:r>
          </a:p>
        </p:txBody>
      </p:sp>
    </p:spTree>
    <p:extLst>
      <p:ext uri="{BB962C8B-B14F-4D97-AF65-F5344CB8AC3E}">
        <p14:creationId xmlns:p14="http://schemas.microsoft.com/office/powerpoint/2010/main" val="3025105174"/>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B64A92C-4AD5-1342-BAB5-BC026848716C}"/>
              </a:ext>
            </a:extLst>
          </p:cNvPr>
          <p:cNvSpPr>
            <a:spLocks noGrp="1"/>
          </p:cNvSpPr>
          <p:nvPr>
            <p:ph type="title"/>
          </p:nvPr>
        </p:nvSpPr>
        <p:spPr>
          <a:xfrm>
            <a:off x="1485900" y="1085850"/>
            <a:ext cx="6154341" cy="857250"/>
          </a:xfrm>
        </p:spPr>
        <p:txBody>
          <a:bodyPr>
            <a:normAutofit/>
          </a:bodyPr>
          <a:lstStyle/>
          <a:p>
            <a:pPr algn="r">
              <a:defRPr/>
            </a:pPr>
            <a:r>
              <a:rPr lang="en-US" altLang="en-US" sz="2700" dirty="0">
                <a:ea typeface="ＭＳ Ｐゴシック" charset="-128"/>
              </a:rPr>
              <a:t>I felt the student lawyer listened to me</a:t>
            </a:r>
          </a:p>
        </p:txBody>
      </p:sp>
      <p:graphicFrame>
        <p:nvGraphicFramePr>
          <p:cNvPr id="5" name="Content Placeholder 4">
            <a:extLst>
              <a:ext uri="{FF2B5EF4-FFF2-40B4-BE49-F238E27FC236}">
                <a16:creationId xmlns:a16="http://schemas.microsoft.com/office/drawing/2014/main" id="{EEDCA278-EFF9-3141-A39C-36CF349A52B5}"/>
              </a:ext>
            </a:extLst>
          </p:cNvPr>
          <p:cNvGraphicFramePr>
            <a:graphicFrameLocks noGrp="1"/>
          </p:cNvGraphicFramePr>
          <p:nvPr>
            <p:ph idx="1"/>
          </p:nvPr>
        </p:nvGraphicFramePr>
        <p:xfrm>
          <a:off x="1583531" y="2055019"/>
          <a:ext cx="6056713" cy="3840494"/>
        </p:xfrm>
        <a:graphic>
          <a:graphicData uri="http://schemas.openxmlformats.org/drawingml/2006/table">
            <a:tbl>
              <a:tblPr>
                <a:tableStyleId>{5C22544A-7EE6-4342-B048-85BDC9FD1C3A}</a:tableStyleId>
              </a:tblPr>
              <a:tblGrid>
                <a:gridCol w="1211753">
                  <a:extLst>
                    <a:ext uri="{9D8B030D-6E8A-4147-A177-3AD203B41FA5}">
                      <a16:colId xmlns:a16="http://schemas.microsoft.com/office/drawing/2014/main" val="20000"/>
                    </a:ext>
                  </a:extLst>
                </a:gridCol>
                <a:gridCol w="1211753">
                  <a:extLst>
                    <a:ext uri="{9D8B030D-6E8A-4147-A177-3AD203B41FA5}">
                      <a16:colId xmlns:a16="http://schemas.microsoft.com/office/drawing/2014/main" val="20001"/>
                    </a:ext>
                  </a:extLst>
                </a:gridCol>
                <a:gridCol w="1211069">
                  <a:extLst>
                    <a:ext uri="{9D8B030D-6E8A-4147-A177-3AD203B41FA5}">
                      <a16:colId xmlns:a16="http://schemas.microsoft.com/office/drawing/2014/main" val="20002"/>
                    </a:ext>
                  </a:extLst>
                </a:gridCol>
                <a:gridCol w="1211069">
                  <a:extLst>
                    <a:ext uri="{9D8B030D-6E8A-4147-A177-3AD203B41FA5}">
                      <a16:colId xmlns:a16="http://schemas.microsoft.com/office/drawing/2014/main" val="20003"/>
                    </a:ext>
                  </a:extLst>
                </a:gridCol>
                <a:gridCol w="1211069">
                  <a:extLst>
                    <a:ext uri="{9D8B030D-6E8A-4147-A177-3AD203B41FA5}">
                      <a16:colId xmlns:a16="http://schemas.microsoft.com/office/drawing/2014/main" val="20004"/>
                    </a:ext>
                  </a:extLst>
                </a:gridCol>
              </a:tblGrid>
              <a:tr h="182894">
                <a:tc>
                  <a:txBody>
                    <a:bodyPr/>
                    <a:lstStyle/>
                    <a:p>
                      <a:pPr algn="ctr">
                        <a:spcAft>
                          <a:spcPts val="0"/>
                        </a:spcAft>
                      </a:pPr>
                      <a:r>
                        <a:rPr lang="en-US" sz="1200">
                          <a:effectLst/>
                        </a:rPr>
                        <a:t>1</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2</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3</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4 </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5</a:t>
                      </a:r>
                      <a:endParaRPr lang="en-GB" sz="1200">
                        <a:effectLst/>
                        <a:latin typeface="Verdana" charset="0"/>
                        <a:ea typeface="Times New Roman" charset="0"/>
                        <a:cs typeface="Times New Roman" charset="0"/>
                      </a:endParaRPr>
                    </a:p>
                  </a:txBody>
                  <a:tcPr marL="51437" marR="51437" marT="0" marB="0"/>
                </a:tc>
                <a:extLst>
                  <a:ext uri="{0D108BD9-81ED-4DB2-BD59-A6C34878D82A}">
                    <a16:rowId xmlns:a16="http://schemas.microsoft.com/office/drawing/2014/main" val="10000"/>
                  </a:ext>
                </a:extLst>
              </a:tr>
              <a:tr h="3474720">
                <a:tc>
                  <a:txBody>
                    <a:bodyPr/>
                    <a:lstStyle/>
                    <a:p>
                      <a:pPr>
                        <a:spcAft>
                          <a:spcPts val="0"/>
                        </a:spcAft>
                      </a:pPr>
                      <a:r>
                        <a:rPr lang="en-US" sz="1200">
                          <a:effectLst/>
                        </a:rPr>
                        <a:t>Lawyer prevents you from talking by</a:t>
                      </a:r>
                      <a:r>
                        <a:rPr lang="en-GB" sz="1200">
                          <a:effectLst/>
                        </a:rPr>
                        <a:t> interrupting</a:t>
                      </a:r>
                      <a:r>
                        <a:rPr lang="en-US" sz="1200">
                          <a:effectLst/>
                        </a:rPr>
                        <a:t>, cutting off, talking over, rushing you.  </a:t>
                      </a:r>
                      <a:endParaRPr lang="en-GB" sz="1200">
                        <a:effectLst/>
                      </a:endParaRPr>
                    </a:p>
                    <a:p>
                      <a:pPr>
                        <a:spcAft>
                          <a:spcPts val="0"/>
                        </a:spcAft>
                      </a:pPr>
                      <a:r>
                        <a:rPr lang="en-US" sz="1200">
                          <a:effectLst/>
                        </a:rPr>
                        <a:t>Takes over the conversation prematurely as if the lawyer already knows all the answers.</a:t>
                      </a:r>
                      <a:endParaRPr lang="en-GB" sz="120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Lawyer limits your opportunity to talk by interrupting, cutting you off, etc.  </a:t>
                      </a:r>
                      <a:endParaRPr lang="en-GB" sz="1200" dirty="0">
                        <a:effectLst/>
                      </a:endParaRPr>
                    </a:p>
                    <a:p>
                      <a:pPr>
                        <a:spcAft>
                          <a:spcPts val="0"/>
                        </a:spcAft>
                      </a:pPr>
                      <a:r>
                        <a:rPr lang="en-US" sz="1200" dirty="0">
                          <a:effectLst/>
                        </a:rPr>
                        <a:t>You are allowed to answer specific questions but are not allowed to expand on topics. </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Lawyer rarely interrupts or cuts off or rushes you.</a:t>
                      </a:r>
                      <a:endParaRPr lang="en-GB" sz="1200" dirty="0">
                        <a:effectLst/>
                      </a:endParaRPr>
                    </a:p>
                    <a:p>
                      <a:pPr>
                        <a:spcAft>
                          <a:spcPts val="0"/>
                        </a:spcAft>
                      </a:pPr>
                      <a:r>
                        <a:rPr lang="en-US" sz="1200" dirty="0">
                          <a:effectLst/>
                        </a:rPr>
                        <a:t>The lawyer reacts to your responses appropriately in order to allow you to tell your story.  More interested in notes taken than in eye-contact with you.</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a:effectLst/>
                        </a:rPr>
                        <a:t>The lawyer is clearly listening closely to you.</a:t>
                      </a:r>
                      <a:endParaRPr lang="en-GB" sz="1200">
                        <a:effectLst/>
                      </a:endParaRPr>
                    </a:p>
                    <a:p>
                      <a:pPr>
                        <a:spcAft>
                          <a:spcPts val="0"/>
                        </a:spcAft>
                      </a:pPr>
                      <a:r>
                        <a:rPr lang="en-US" sz="1200">
                          <a:effectLst/>
                        </a:rPr>
                        <a:t>If the lawyer interrupts, it is only to assist you in telling the story more effectively.</a:t>
                      </a:r>
                      <a:endParaRPr lang="en-GB" sz="1200">
                        <a:effectLst/>
                      </a:endParaRPr>
                    </a:p>
                    <a:p>
                      <a:pPr>
                        <a:spcAft>
                          <a:spcPts val="0"/>
                        </a:spcAft>
                      </a:pPr>
                      <a:r>
                        <a:rPr lang="en-US" sz="1200">
                          <a:effectLst/>
                        </a:rPr>
                        <a:t>Lawyer provides opportunities for you to lead the discussion where appropriate.  </a:t>
                      </a:r>
                      <a:endParaRPr lang="en-GB" sz="1200">
                        <a:effectLst/>
                      </a:endParaRPr>
                    </a:p>
                    <a:p>
                      <a:pPr>
                        <a:spcAft>
                          <a:spcPts val="0"/>
                        </a:spcAft>
                      </a:pPr>
                      <a:r>
                        <a:rPr lang="en-US" sz="1200">
                          <a:effectLst/>
                        </a:rPr>
                        <a:t>Good eye contact and non-verbal clues.</a:t>
                      </a:r>
                      <a:endParaRPr lang="en-GB" sz="120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The lawyer is an excellent listener and speaks only when it is clearly helpful to your telling your story.  Lawyer uses silence and other non-verbal facilitators to give you an opportunity to expand.  </a:t>
                      </a:r>
                      <a:endParaRPr lang="en-GB" sz="1200" dirty="0">
                        <a:effectLst/>
                      </a:endParaRPr>
                    </a:p>
                    <a:p>
                      <a:pPr>
                        <a:spcAft>
                          <a:spcPts val="0"/>
                        </a:spcAft>
                      </a:pPr>
                      <a:r>
                        <a:rPr lang="en-US" sz="1200" dirty="0">
                          <a:effectLst/>
                        </a:rPr>
                        <a:t>Excellent eye contact and non-verbal cues.</a:t>
                      </a:r>
                      <a:endParaRPr lang="en-GB" sz="1200" dirty="0">
                        <a:effectLst/>
                        <a:latin typeface="Verdana" charset="0"/>
                        <a:ea typeface="Times New Roman" charset="0"/>
                        <a:cs typeface="Times New Roman" charset="0"/>
                      </a:endParaRPr>
                    </a:p>
                  </a:txBody>
                  <a:tcPr marL="51437" marR="51437" marT="0" marB="0"/>
                </a:tc>
                <a:extLst>
                  <a:ext uri="{0D108BD9-81ED-4DB2-BD59-A6C34878D82A}">
                    <a16:rowId xmlns:a16="http://schemas.microsoft.com/office/drawing/2014/main" val="10001"/>
                  </a:ext>
                </a:extLst>
              </a:tr>
            </a:tbl>
          </a:graphicData>
        </a:graphic>
      </p:graphicFrame>
      <p:sp>
        <p:nvSpPr>
          <p:cNvPr id="27670" name="Slide Number Placeholder 3">
            <a:extLst>
              <a:ext uri="{FF2B5EF4-FFF2-40B4-BE49-F238E27FC236}">
                <a16:creationId xmlns:a16="http://schemas.microsoft.com/office/drawing/2014/main" id="{075C3803-F3D9-F77F-8B78-B85E186A44E9}"/>
              </a:ext>
            </a:extLst>
          </p:cNvPr>
          <p:cNvSpPr>
            <a:spLocks noGrp="1"/>
          </p:cNvSpPr>
          <p:nvPr>
            <p:ph type="sldNum" sz="quarter" idx="12"/>
          </p:nvPr>
        </p:nvSpPr>
        <p:spPr bwMode="auto">
          <a:xfrm>
            <a:off x="1493044" y="5657850"/>
            <a:ext cx="1028700" cy="239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Calibri" panose="020F0502020204030204" pitchFamily="34" charset="0"/>
              </a:defRPr>
            </a:lvl1pPr>
            <a:lvl2pPr marL="557213" indent="-214313">
              <a:spcBef>
                <a:spcPct val="20000"/>
              </a:spcBef>
              <a:buChar char="–"/>
              <a:defRPr sz="2100">
                <a:solidFill>
                  <a:schemeClr val="tx1"/>
                </a:solidFill>
                <a:latin typeface="Calibri" panose="020F0502020204030204" pitchFamily="34" charset="0"/>
              </a:defRPr>
            </a:lvl2pPr>
            <a:lvl3pPr marL="857250" indent="-171450">
              <a:spcBef>
                <a:spcPct val="20000"/>
              </a:spcBef>
              <a:buChar char="•"/>
              <a:defRPr sz="1800">
                <a:solidFill>
                  <a:schemeClr val="tx1"/>
                </a:solidFill>
                <a:latin typeface="Calibri" panose="020F0502020204030204" pitchFamily="34" charset="0"/>
              </a:defRPr>
            </a:lvl3pPr>
            <a:lvl4pPr marL="1200150" indent="-171450">
              <a:spcBef>
                <a:spcPct val="20000"/>
              </a:spcBef>
              <a:buChar char="–"/>
              <a:defRPr sz="1500">
                <a:solidFill>
                  <a:schemeClr val="tx1"/>
                </a:solidFill>
                <a:latin typeface="Calibri" panose="020F0502020204030204" pitchFamily="34" charset="0"/>
              </a:defRPr>
            </a:lvl4pPr>
            <a:lvl5pPr marL="1543050" indent="-171450">
              <a:spcBef>
                <a:spcPct val="20000"/>
              </a:spcBef>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Char char="»"/>
              <a:defRPr sz="1500">
                <a:solidFill>
                  <a:schemeClr val="tx1"/>
                </a:solidFill>
                <a:latin typeface="Calibri" panose="020F0502020204030204" pitchFamily="34" charset="0"/>
              </a:defRPr>
            </a:lvl9pPr>
          </a:lstStyle>
          <a:p>
            <a:pPr defTabSz="685800" eaLnBrk="1" fontAlgn="auto" hangingPunct="1">
              <a:spcBef>
                <a:spcPct val="0"/>
              </a:spcBef>
              <a:spcAft>
                <a:spcPts val="0"/>
              </a:spcAft>
              <a:buNone/>
            </a:pPr>
            <a:fld id="{312DD8AF-8287-0340-9FF1-212D68A5E55A}" type="slidenum">
              <a:rPr lang="en-AU" altLang="en-US" sz="900">
                <a:solidFill>
                  <a:prstClr val="black"/>
                </a:solidFill>
                <a:ea typeface="ＭＳ Ｐゴシック" panose="020B0600070205080204" pitchFamily="34" charset="-128"/>
                <a:cs typeface="Calibri" panose="020F0502020204030204" pitchFamily="34" charset="0"/>
              </a:rPr>
              <a:pPr defTabSz="685800" eaLnBrk="1" fontAlgn="auto" hangingPunct="1">
                <a:spcBef>
                  <a:spcPct val="0"/>
                </a:spcBef>
                <a:spcAft>
                  <a:spcPts val="0"/>
                </a:spcAft>
                <a:buNone/>
              </a:pPr>
              <a:t>11</a:t>
            </a:fld>
            <a:endParaRPr lang="en-AU" altLang="en-US" sz="900">
              <a:solidFill>
                <a:prstClr val="black"/>
              </a:solidFill>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02141830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D0EFEE6B-9951-1A4F-9BCC-78325621DE22}"/>
              </a:ext>
            </a:extLst>
          </p:cNvPr>
          <p:cNvSpPr>
            <a:spLocks noGrp="1"/>
          </p:cNvSpPr>
          <p:nvPr>
            <p:ph type="title"/>
          </p:nvPr>
        </p:nvSpPr>
        <p:spPr/>
        <p:txBody>
          <a:bodyPr/>
          <a:lstStyle/>
          <a:p>
            <a:pPr>
              <a:defRPr/>
            </a:pPr>
            <a:endParaRPr lang="en-US" altLang="en-US" dirty="0">
              <a:ea typeface="ＭＳ Ｐゴシック" charset="-128"/>
            </a:endParaRPr>
          </a:p>
        </p:txBody>
      </p:sp>
      <p:graphicFrame>
        <p:nvGraphicFramePr>
          <p:cNvPr id="5" name="Content Placeholder 4">
            <a:extLst>
              <a:ext uri="{FF2B5EF4-FFF2-40B4-BE49-F238E27FC236}">
                <a16:creationId xmlns:a16="http://schemas.microsoft.com/office/drawing/2014/main" id="{885AF220-FF2F-9B45-9B48-C4B173BD8E41}"/>
              </a:ext>
            </a:extLst>
          </p:cNvPr>
          <p:cNvGraphicFramePr>
            <a:graphicFrameLocks noGrp="1"/>
          </p:cNvGraphicFramePr>
          <p:nvPr>
            <p:ph idx="1"/>
          </p:nvPr>
        </p:nvGraphicFramePr>
        <p:xfrm>
          <a:off x="1583531" y="2055019"/>
          <a:ext cx="6056713" cy="4206254"/>
        </p:xfrm>
        <a:graphic>
          <a:graphicData uri="http://schemas.openxmlformats.org/drawingml/2006/table">
            <a:tbl>
              <a:tblPr>
                <a:tableStyleId>{5C22544A-7EE6-4342-B048-85BDC9FD1C3A}</a:tableStyleId>
              </a:tblPr>
              <a:tblGrid>
                <a:gridCol w="1211753">
                  <a:extLst>
                    <a:ext uri="{9D8B030D-6E8A-4147-A177-3AD203B41FA5}">
                      <a16:colId xmlns:a16="http://schemas.microsoft.com/office/drawing/2014/main" val="20000"/>
                    </a:ext>
                  </a:extLst>
                </a:gridCol>
                <a:gridCol w="1211753">
                  <a:extLst>
                    <a:ext uri="{9D8B030D-6E8A-4147-A177-3AD203B41FA5}">
                      <a16:colId xmlns:a16="http://schemas.microsoft.com/office/drawing/2014/main" val="20001"/>
                    </a:ext>
                  </a:extLst>
                </a:gridCol>
                <a:gridCol w="1211069">
                  <a:extLst>
                    <a:ext uri="{9D8B030D-6E8A-4147-A177-3AD203B41FA5}">
                      <a16:colId xmlns:a16="http://schemas.microsoft.com/office/drawing/2014/main" val="20002"/>
                    </a:ext>
                  </a:extLst>
                </a:gridCol>
                <a:gridCol w="1211069">
                  <a:extLst>
                    <a:ext uri="{9D8B030D-6E8A-4147-A177-3AD203B41FA5}">
                      <a16:colId xmlns:a16="http://schemas.microsoft.com/office/drawing/2014/main" val="20003"/>
                    </a:ext>
                  </a:extLst>
                </a:gridCol>
                <a:gridCol w="1211069">
                  <a:extLst>
                    <a:ext uri="{9D8B030D-6E8A-4147-A177-3AD203B41FA5}">
                      <a16:colId xmlns:a16="http://schemas.microsoft.com/office/drawing/2014/main" val="20004"/>
                    </a:ext>
                  </a:extLst>
                </a:gridCol>
              </a:tblGrid>
              <a:tr h="182894">
                <a:tc>
                  <a:txBody>
                    <a:bodyPr/>
                    <a:lstStyle/>
                    <a:p>
                      <a:pPr algn="ctr">
                        <a:spcAft>
                          <a:spcPts val="0"/>
                        </a:spcAft>
                      </a:pPr>
                      <a:r>
                        <a:rPr lang="en-US" sz="1200">
                          <a:effectLst/>
                        </a:rPr>
                        <a:t>1</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2</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3</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4 </a:t>
                      </a:r>
                      <a:endParaRPr lang="en-GB" sz="1200">
                        <a:effectLst/>
                        <a:latin typeface="Verdana" charset="0"/>
                        <a:ea typeface="Times New Roman" charset="0"/>
                        <a:cs typeface="Times New Roman" charset="0"/>
                      </a:endParaRPr>
                    </a:p>
                  </a:txBody>
                  <a:tcPr marL="51437" marR="51437" marT="0" marB="0"/>
                </a:tc>
                <a:tc>
                  <a:txBody>
                    <a:bodyPr/>
                    <a:lstStyle/>
                    <a:p>
                      <a:pPr algn="ctr">
                        <a:spcAft>
                          <a:spcPts val="0"/>
                        </a:spcAft>
                      </a:pPr>
                      <a:r>
                        <a:rPr lang="en-US" sz="1200">
                          <a:effectLst/>
                        </a:rPr>
                        <a:t>5</a:t>
                      </a:r>
                      <a:endParaRPr lang="en-GB" sz="1200">
                        <a:effectLst/>
                        <a:latin typeface="Verdana" charset="0"/>
                        <a:ea typeface="Times New Roman" charset="0"/>
                        <a:cs typeface="Times New Roman" charset="0"/>
                      </a:endParaRPr>
                    </a:p>
                  </a:txBody>
                  <a:tcPr marL="51437" marR="51437" marT="0" marB="0"/>
                </a:tc>
                <a:extLst>
                  <a:ext uri="{0D108BD9-81ED-4DB2-BD59-A6C34878D82A}">
                    <a16:rowId xmlns:a16="http://schemas.microsoft.com/office/drawing/2014/main" val="10000"/>
                  </a:ext>
                </a:extLst>
              </a:tr>
              <a:tr h="3657600">
                <a:tc>
                  <a:txBody>
                    <a:bodyPr/>
                    <a:lstStyle/>
                    <a:p>
                      <a:pPr>
                        <a:spcAft>
                          <a:spcPts val="0"/>
                        </a:spcAft>
                      </a:pPr>
                      <a:r>
                        <a:rPr lang="en-US" sz="1200" dirty="0">
                          <a:effectLst/>
                        </a:rPr>
                        <a:t>Lawyer </a:t>
                      </a:r>
                      <a:r>
                        <a:rPr lang="en-US" sz="1200" b="1" dirty="0">
                          <a:solidFill>
                            <a:srgbClr val="C00000"/>
                          </a:solidFill>
                          <a:effectLst/>
                        </a:rPr>
                        <a:t>prevents you</a:t>
                      </a:r>
                      <a:r>
                        <a:rPr lang="en-US" sz="1200" dirty="0">
                          <a:effectLst/>
                        </a:rPr>
                        <a:t> from talking by</a:t>
                      </a:r>
                      <a:r>
                        <a:rPr lang="en-GB" sz="1200" dirty="0">
                          <a:effectLst/>
                        </a:rPr>
                        <a:t> interrupting</a:t>
                      </a:r>
                      <a:r>
                        <a:rPr lang="en-US" sz="1200" dirty="0">
                          <a:effectLst/>
                        </a:rPr>
                        <a:t>, cutting off, talking over, rushing you.  </a:t>
                      </a:r>
                      <a:endParaRPr lang="en-GB" sz="1200" dirty="0">
                        <a:effectLst/>
                      </a:endParaRPr>
                    </a:p>
                    <a:p>
                      <a:pPr>
                        <a:spcAft>
                          <a:spcPts val="0"/>
                        </a:spcAft>
                      </a:pPr>
                      <a:r>
                        <a:rPr lang="en-US" sz="1200" b="1" dirty="0">
                          <a:solidFill>
                            <a:srgbClr val="00B050"/>
                          </a:solidFill>
                          <a:effectLst/>
                        </a:rPr>
                        <a:t>Takes over the conversation prematurely </a:t>
                      </a:r>
                      <a:r>
                        <a:rPr lang="en-US" sz="1200" dirty="0">
                          <a:effectLst/>
                        </a:rPr>
                        <a:t>as if the lawyer already knows all the answers.</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Lawyer </a:t>
                      </a:r>
                      <a:r>
                        <a:rPr lang="en-US" sz="1200" b="1" dirty="0">
                          <a:solidFill>
                            <a:srgbClr val="C00000"/>
                          </a:solidFill>
                          <a:effectLst/>
                        </a:rPr>
                        <a:t>limits your opportunity </a:t>
                      </a:r>
                      <a:r>
                        <a:rPr lang="en-US" sz="1200" dirty="0">
                          <a:effectLst/>
                        </a:rPr>
                        <a:t>to talk by interrupting, cutting you off, etc.  </a:t>
                      </a:r>
                      <a:endParaRPr lang="en-GB" sz="1200" dirty="0">
                        <a:effectLst/>
                      </a:endParaRPr>
                    </a:p>
                    <a:p>
                      <a:pPr>
                        <a:spcAft>
                          <a:spcPts val="0"/>
                        </a:spcAft>
                      </a:pPr>
                      <a:r>
                        <a:rPr lang="en-US" sz="1200" b="1" dirty="0">
                          <a:solidFill>
                            <a:srgbClr val="00B050"/>
                          </a:solidFill>
                          <a:effectLst/>
                        </a:rPr>
                        <a:t>You are allowed to answer specific questions </a:t>
                      </a:r>
                      <a:r>
                        <a:rPr lang="en-US" sz="1200" dirty="0">
                          <a:effectLst/>
                        </a:rPr>
                        <a:t>but are not allowed to expand on topics. </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Lawyer </a:t>
                      </a:r>
                      <a:r>
                        <a:rPr lang="en-US" sz="1200" b="1" dirty="0">
                          <a:solidFill>
                            <a:srgbClr val="C00000"/>
                          </a:solidFill>
                          <a:effectLst/>
                        </a:rPr>
                        <a:t>rarely interrupts </a:t>
                      </a:r>
                      <a:r>
                        <a:rPr lang="en-US" sz="1200" dirty="0">
                          <a:effectLst/>
                        </a:rPr>
                        <a:t>or cuts off or rushes you.</a:t>
                      </a:r>
                      <a:endParaRPr lang="en-GB" sz="1200" dirty="0">
                        <a:effectLst/>
                      </a:endParaRPr>
                    </a:p>
                    <a:p>
                      <a:pPr>
                        <a:spcAft>
                          <a:spcPts val="0"/>
                        </a:spcAft>
                      </a:pPr>
                      <a:r>
                        <a:rPr lang="en-US" sz="1200" dirty="0">
                          <a:effectLst/>
                        </a:rPr>
                        <a:t>The lawyer </a:t>
                      </a:r>
                      <a:r>
                        <a:rPr lang="en-US" sz="1200" b="1" dirty="0">
                          <a:solidFill>
                            <a:srgbClr val="00B050"/>
                          </a:solidFill>
                          <a:effectLst/>
                        </a:rPr>
                        <a:t>reacts to your responses appropriately in order to allow you to tell your story.  </a:t>
                      </a:r>
                      <a:r>
                        <a:rPr lang="en-US" sz="1200" dirty="0">
                          <a:effectLst/>
                        </a:rPr>
                        <a:t>More interested in notes taken than in eye-contact with you.</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The lawyer </a:t>
                      </a:r>
                      <a:r>
                        <a:rPr lang="en-US" sz="1200" b="1" dirty="0">
                          <a:solidFill>
                            <a:srgbClr val="C00000"/>
                          </a:solidFill>
                          <a:effectLst/>
                        </a:rPr>
                        <a:t>is clearly listening closely</a:t>
                      </a:r>
                      <a:r>
                        <a:rPr lang="en-US" sz="1200" dirty="0">
                          <a:effectLst/>
                        </a:rPr>
                        <a:t> to you.</a:t>
                      </a:r>
                      <a:endParaRPr lang="en-GB" sz="1200" dirty="0">
                        <a:effectLst/>
                      </a:endParaRPr>
                    </a:p>
                    <a:p>
                      <a:pPr>
                        <a:spcAft>
                          <a:spcPts val="0"/>
                        </a:spcAft>
                      </a:pPr>
                      <a:r>
                        <a:rPr lang="en-US" sz="1200" dirty="0">
                          <a:effectLst/>
                        </a:rPr>
                        <a:t>If the lawyer interrupts, it is only to assist you in telling the story more effectively.</a:t>
                      </a:r>
                      <a:endParaRPr lang="en-GB" sz="1200" dirty="0">
                        <a:effectLst/>
                      </a:endParaRPr>
                    </a:p>
                    <a:p>
                      <a:pPr>
                        <a:spcAft>
                          <a:spcPts val="0"/>
                        </a:spcAft>
                      </a:pPr>
                      <a:r>
                        <a:rPr lang="en-US" sz="1200" b="1" dirty="0">
                          <a:solidFill>
                            <a:srgbClr val="00B050"/>
                          </a:solidFill>
                          <a:effectLst/>
                        </a:rPr>
                        <a:t>Lawyer provides opportunities for you to lead the discussion where appropriate.  </a:t>
                      </a:r>
                      <a:endParaRPr lang="en-GB" sz="1200" b="1" dirty="0">
                        <a:solidFill>
                          <a:srgbClr val="00B050"/>
                        </a:solidFill>
                        <a:effectLst/>
                      </a:endParaRPr>
                    </a:p>
                    <a:p>
                      <a:pPr>
                        <a:spcAft>
                          <a:spcPts val="0"/>
                        </a:spcAft>
                      </a:pPr>
                      <a:r>
                        <a:rPr lang="en-US" sz="1200" dirty="0">
                          <a:effectLst/>
                        </a:rPr>
                        <a:t>Good eye contact and non-verbal clues.</a:t>
                      </a:r>
                      <a:endParaRPr lang="en-GB" sz="1200" dirty="0">
                        <a:effectLst/>
                        <a:latin typeface="Verdana" charset="0"/>
                        <a:ea typeface="Times New Roman" charset="0"/>
                        <a:cs typeface="Times New Roman" charset="0"/>
                      </a:endParaRPr>
                    </a:p>
                  </a:txBody>
                  <a:tcPr marL="51437" marR="51437" marT="0" marB="0"/>
                </a:tc>
                <a:tc>
                  <a:txBody>
                    <a:bodyPr/>
                    <a:lstStyle/>
                    <a:p>
                      <a:pPr>
                        <a:spcAft>
                          <a:spcPts val="0"/>
                        </a:spcAft>
                      </a:pPr>
                      <a:r>
                        <a:rPr lang="en-US" sz="1200" dirty="0">
                          <a:effectLst/>
                        </a:rPr>
                        <a:t>The lawyer is </a:t>
                      </a:r>
                      <a:r>
                        <a:rPr lang="en-US" sz="1200" b="1" dirty="0">
                          <a:solidFill>
                            <a:srgbClr val="C00000"/>
                          </a:solidFill>
                          <a:effectLst/>
                        </a:rPr>
                        <a:t>an excellent listener </a:t>
                      </a:r>
                      <a:r>
                        <a:rPr lang="en-US" sz="1200" dirty="0">
                          <a:effectLst/>
                        </a:rPr>
                        <a:t>and speaks only when it is clearly helpful to your telling your story.  </a:t>
                      </a:r>
                      <a:r>
                        <a:rPr lang="en-US" sz="1200" b="1" dirty="0">
                          <a:solidFill>
                            <a:srgbClr val="00B050"/>
                          </a:solidFill>
                          <a:effectLst/>
                        </a:rPr>
                        <a:t>Lawyer uses silence and other non-verbal facilitators to give you an opportunity to expand.  </a:t>
                      </a:r>
                      <a:endParaRPr lang="en-GB" sz="1200" b="1" dirty="0">
                        <a:solidFill>
                          <a:srgbClr val="00B050"/>
                        </a:solidFill>
                        <a:effectLst/>
                      </a:endParaRPr>
                    </a:p>
                    <a:p>
                      <a:pPr>
                        <a:spcAft>
                          <a:spcPts val="0"/>
                        </a:spcAft>
                      </a:pPr>
                      <a:r>
                        <a:rPr lang="en-US" sz="1200" dirty="0">
                          <a:effectLst/>
                        </a:rPr>
                        <a:t>Excellent eye contact and non-verbal cues.</a:t>
                      </a:r>
                      <a:endParaRPr lang="en-GB" sz="1200" dirty="0">
                        <a:effectLst/>
                        <a:latin typeface="Verdana" charset="0"/>
                        <a:ea typeface="Times New Roman" charset="0"/>
                        <a:cs typeface="Times New Roman" charset="0"/>
                      </a:endParaRPr>
                    </a:p>
                  </a:txBody>
                  <a:tcPr marL="51437" marR="51437" marT="0" marB="0"/>
                </a:tc>
                <a:extLst>
                  <a:ext uri="{0D108BD9-81ED-4DB2-BD59-A6C34878D82A}">
                    <a16:rowId xmlns:a16="http://schemas.microsoft.com/office/drawing/2014/main" val="10001"/>
                  </a:ext>
                </a:extLst>
              </a:tr>
            </a:tbl>
          </a:graphicData>
        </a:graphic>
      </p:graphicFrame>
      <p:sp>
        <p:nvSpPr>
          <p:cNvPr id="28694" name="Slide Number Placeholder 3">
            <a:extLst>
              <a:ext uri="{FF2B5EF4-FFF2-40B4-BE49-F238E27FC236}">
                <a16:creationId xmlns:a16="http://schemas.microsoft.com/office/drawing/2014/main" id="{7868BCCB-6AD5-FD53-2894-95E8AD1B06CC}"/>
              </a:ext>
            </a:extLst>
          </p:cNvPr>
          <p:cNvSpPr>
            <a:spLocks noGrp="1"/>
          </p:cNvSpPr>
          <p:nvPr>
            <p:ph type="sldNum" sz="quarter" idx="12"/>
          </p:nvPr>
        </p:nvSpPr>
        <p:spPr bwMode="auto">
          <a:xfrm>
            <a:off x="1493044" y="5657850"/>
            <a:ext cx="1028700" cy="239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Calibri" panose="020F0502020204030204" pitchFamily="34" charset="0"/>
              </a:defRPr>
            </a:lvl1pPr>
            <a:lvl2pPr marL="557213" indent="-214313">
              <a:spcBef>
                <a:spcPct val="20000"/>
              </a:spcBef>
              <a:buChar char="–"/>
              <a:defRPr sz="2100">
                <a:solidFill>
                  <a:schemeClr val="tx1"/>
                </a:solidFill>
                <a:latin typeface="Calibri" panose="020F0502020204030204" pitchFamily="34" charset="0"/>
              </a:defRPr>
            </a:lvl2pPr>
            <a:lvl3pPr marL="857250" indent="-171450">
              <a:spcBef>
                <a:spcPct val="20000"/>
              </a:spcBef>
              <a:buChar char="•"/>
              <a:defRPr sz="1800">
                <a:solidFill>
                  <a:schemeClr val="tx1"/>
                </a:solidFill>
                <a:latin typeface="Calibri" panose="020F0502020204030204" pitchFamily="34" charset="0"/>
              </a:defRPr>
            </a:lvl3pPr>
            <a:lvl4pPr marL="1200150" indent="-171450">
              <a:spcBef>
                <a:spcPct val="20000"/>
              </a:spcBef>
              <a:buChar char="–"/>
              <a:defRPr sz="1500">
                <a:solidFill>
                  <a:schemeClr val="tx1"/>
                </a:solidFill>
                <a:latin typeface="Calibri" panose="020F0502020204030204" pitchFamily="34" charset="0"/>
              </a:defRPr>
            </a:lvl4pPr>
            <a:lvl5pPr marL="1543050" indent="-171450">
              <a:spcBef>
                <a:spcPct val="20000"/>
              </a:spcBef>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Char char="»"/>
              <a:defRPr sz="1500">
                <a:solidFill>
                  <a:schemeClr val="tx1"/>
                </a:solidFill>
                <a:latin typeface="Calibri" panose="020F0502020204030204" pitchFamily="34" charset="0"/>
              </a:defRPr>
            </a:lvl9pPr>
          </a:lstStyle>
          <a:p>
            <a:pPr defTabSz="685800" eaLnBrk="1" fontAlgn="auto" hangingPunct="1">
              <a:spcBef>
                <a:spcPct val="0"/>
              </a:spcBef>
              <a:spcAft>
                <a:spcPts val="0"/>
              </a:spcAft>
              <a:buNone/>
            </a:pPr>
            <a:fld id="{8309C1EB-08EC-1E40-BB09-AE1E25A52E3E}" type="slidenum">
              <a:rPr lang="en-AU" altLang="en-US" sz="900">
                <a:solidFill>
                  <a:prstClr val="black"/>
                </a:solidFill>
                <a:ea typeface="ＭＳ Ｐゴシック" panose="020B0600070205080204" pitchFamily="34" charset="-128"/>
                <a:cs typeface="Calibri" panose="020F0502020204030204" pitchFamily="34" charset="0"/>
              </a:rPr>
              <a:pPr defTabSz="685800" eaLnBrk="1" fontAlgn="auto" hangingPunct="1">
                <a:spcBef>
                  <a:spcPct val="0"/>
                </a:spcBef>
                <a:spcAft>
                  <a:spcPts val="0"/>
                </a:spcAft>
                <a:buNone/>
              </a:pPr>
              <a:t>12</a:t>
            </a:fld>
            <a:endParaRPr lang="en-AU" altLang="en-US" sz="900">
              <a:solidFill>
                <a:prstClr val="black"/>
              </a:solidFill>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06993069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C91C-66A0-9B61-30FB-33DFE77EE232}"/>
              </a:ext>
            </a:extLst>
          </p:cNvPr>
          <p:cNvSpPr>
            <a:spLocks noGrp="1"/>
          </p:cNvSpPr>
          <p:nvPr>
            <p:ph type="title"/>
          </p:nvPr>
        </p:nvSpPr>
        <p:spPr/>
        <p:txBody>
          <a:bodyPr/>
          <a:lstStyle/>
          <a:p>
            <a:r>
              <a:rPr lang="en-US" dirty="0"/>
              <a:t>Sim Client Assessment Part B</a:t>
            </a:r>
          </a:p>
        </p:txBody>
      </p:sp>
      <p:sp>
        <p:nvSpPr>
          <p:cNvPr id="7" name="Content Placeholder 6">
            <a:extLst>
              <a:ext uri="{FF2B5EF4-FFF2-40B4-BE49-F238E27FC236}">
                <a16:creationId xmlns:a16="http://schemas.microsoft.com/office/drawing/2014/main" id="{8236E239-9433-9C65-A038-3288B4DC917B}"/>
              </a:ext>
            </a:extLst>
          </p:cNvPr>
          <p:cNvSpPr>
            <a:spLocks noGrp="1"/>
          </p:cNvSpPr>
          <p:nvPr>
            <p:ph sz="half" idx="1"/>
          </p:nvPr>
        </p:nvSpPr>
        <p:spPr>
          <a:xfrm>
            <a:off x="457200" y="1600200"/>
            <a:ext cx="2998676" cy="4495800"/>
          </a:xfrm>
        </p:spPr>
        <p:txBody>
          <a:bodyPr/>
          <a:lstStyle/>
          <a:p>
            <a:pPr marL="0" indent="0">
              <a:buNone/>
            </a:pPr>
            <a:r>
              <a:rPr lang="en-US" dirty="0"/>
              <a:t>The client also completes a checklist of facts the lawyer should have learned during the meeting.</a:t>
            </a:r>
          </a:p>
        </p:txBody>
      </p:sp>
      <p:pic>
        <p:nvPicPr>
          <p:cNvPr id="10" name="Content Placeholder 9">
            <a:extLst>
              <a:ext uri="{FF2B5EF4-FFF2-40B4-BE49-F238E27FC236}">
                <a16:creationId xmlns:a16="http://schemas.microsoft.com/office/drawing/2014/main" id="{DF5BF9BF-1DF7-BAE6-DB3D-411BB8ECE83A}"/>
              </a:ext>
            </a:extLst>
          </p:cNvPr>
          <p:cNvPicPr>
            <a:picLocks noGrp="1" noChangeAspect="1"/>
          </p:cNvPicPr>
          <p:nvPr>
            <p:ph sz="half" idx="2"/>
          </p:nvPr>
        </p:nvPicPr>
        <p:blipFill>
          <a:blip r:embed="rId2"/>
          <a:stretch>
            <a:fillRect/>
          </a:stretch>
        </p:blipFill>
        <p:spPr>
          <a:xfrm>
            <a:off x="3285867" y="2132856"/>
            <a:ext cx="5699170" cy="3338085"/>
          </a:xfrm>
        </p:spPr>
      </p:pic>
      <p:sp>
        <p:nvSpPr>
          <p:cNvPr id="4" name="Date Placeholder 3">
            <a:extLst>
              <a:ext uri="{FF2B5EF4-FFF2-40B4-BE49-F238E27FC236}">
                <a16:creationId xmlns:a16="http://schemas.microsoft.com/office/drawing/2014/main" id="{C665D443-8DBB-F061-B457-94286B6000C8}"/>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55A7BABB-292C-48C8-7C71-91BB897C7BF0}"/>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1891F863-209F-A36A-1256-FD9895710839}"/>
              </a:ext>
            </a:extLst>
          </p:cNvPr>
          <p:cNvSpPr>
            <a:spLocks noGrp="1"/>
          </p:cNvSpPr>
          <p:nvPr>
            <p:ph type="sldNum" sz="quarter" idx="12"/>
          </p:nvPr>
        </p:nvSpPr>
        <p:spPr/>
        <p:txBody>
          <a:bodyPr/>
          <a:lstStyle/>
          <a:p>
            <a:fld id="{69939382-EC6E-4068-BFA0-9ABC5C19CF3D}" type="slidenum">
              <a:rPr lang="en-US" altLang="en-US" smtClean="0"/>
              <a:pPr/>
              <a:t>13</a:t>
            </a:fld>
            <a:endParaRPr lang="en-US" altLang="en-US"/>
          </a:p>
        </p:txBody>
      </p:sp>
    </p:spTree>
    <p:extLst>
      <p:ext uri="{BB962C8B-B14F-4D97-AF65-F5344CB8AC3E}">
        <p14:creationId xmlns:p14="http://schemas.microsoft.com/office/powerpoint/2010/main" val="132734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A5B047-F9E3-1F23-19E6-23D8E55D1604}"/>
              </a:ext>
            </a:extLst>
          </p:cNvPr>
          <p:cNvSpPr>
            <a:spLocks noGrp="1"/>
          </p:cNvSpPr>
          <p:nvPr>
            <p:ph type="title"/>
          </p:nvPr>
        </p:nvSpPr>
        <p:spPr>
          <a:xfrm>
            <a:off x="457200" y="274638"/>
            <a:ext cx="8229600" cy="3730426"/>
          </a:xfrm>
        </p:spPr>
        <p:txBody>
          <a:bodyPr/>
          <a:lstStyle/>
          <a:p>
            <a:r>
              <a:rPr lang="en-US" dirty="0"/>
              <a:t>In the original Scotland pilot and many later uses of </a:t>
            </a:r>
            <a:r>
              <a:rPr lang="en-US"/>
              <a:t>simulated clients there </a:t>
            </a:r>
            <a:r>
              <a:rPr lang="en-US" dirty="0"/>
              <a:t>is also a 3</a:t>
            </a:r>
            <a:r>
              <a:rPr lang="en-US" baseline="30000" dirty="0"/>
              <a:t>rd</a:t>
            </a:r>
            <a:r>
              <a:rPr lang="en-US" dirty="0"/>
              <a:t> assessment component: </a:t>
            </a:r>
            <a:br>
              <a:rPr lang="en-US" dirty="0"/>
            </a:br>
            <a:r>
              <a:rPr lang="en-US" dirty="0"/>
              <a:t>a note to file graded by a lawyer</a:t>
            </a:r>
          </a:p>
        </p:txBody>
      </p:sp>
      <p:sp>
        <p:nvSpPr>
          <p:cNvPr id="5" name="Date Placeholder 4">
            <a:extLst>
              <a:ext uri="{FF2B5EF4-FFF2-40B4-BE49-F238E27FC236}">
                <a16:creationId xmlns:a16="http://schemas.microsoft.com/office/drawing/2014/main" id="{0EB54578-FB50-A07B-AA19-7A269D9C6632}"/>
              </a:ext>
            </a:extLst>
          </p:cNvPr>
          <p:cNvSpPr>
            <a:spLocks noGrp="1"/>
          </p:cNvSpPr>
          <p:nvPr>
            <p:ph type="dt" sz="half" idx="10"/>
          </p:nvPr>
        </p:nvSpPr>
        <p:spPr/>
        <p:txBody>
          <a:bodyPr/>
          <a:lstStyle/>
          <a:p>
            <a:r>
              <a:rPr lang="en-US" altLang="en-US"/>
              <a:t>July 22, 2024</a:t>
            </a:r>
          </a:p>
        </p:txBody>
      </p:sp>
      <p:sp>
        <p:nvSpPr>
          <p:cNvPr id="6" name="Footer Placeholder 5">
            <a:extLst>
              <a:ext uri="{FF2B5EF4-FFF2-40B4-BE49-F238E27FC236}">
                <a16:creationId xmlns:a16="http://schemas.microsoft.com/office/drawing/2014/main" id="{C1DD871C-6527-CECE-8667-C1E97E9F5E07}"/>
              </a:ext>
            </a:extLst>
          </p:cNvPr>
          <p:cNvSpPr>
            <a:spLocks noGrp="1"/>
          </p:cNvSpPr>
          <p:nvPr>
            <p:ph type="ftr" sz="quarter" idx="11"/>
          </p:nvPr>
        </p:nvSpPr>
        <p:spPr/>
        <p:txBody>
          <a:bodyPr/>
          <a:lstStyle/>
          <a:p>
            <a:r>
              <a:rPr lang="en-US" altLang="en-US"/>
              <a:t>IJCLE/ENCLE Conference Univ of Amsterdam</a:t>
            </a:r>
          </a:p>
        </p:txBody>
      </p:sp>
      <p:sp>
        <p:nvSpPr>
          <p:cNvPr id="7" name="Slide Number Placeholder 6">
            <a:extLst>
              <a:ext uri="{FF2B5EF4-FFF2-40B4-BE49-F238E27FC236}">
                <a16:creationId xmlns:a16="http://schemas.microsoft.com/office/drawing/2014/main" id="{14F204A0-D1FA-499D-56DC-078A9C0EF709}"/>
              </a:ext>
            </a:extLst>
          </p:cNvPr>
          <p:cNvSpPr>
            <a:spLocks noGrp="1"/>
          </p:cNvSpPr>
          <p:nvPr>
            <p:ph type="sldNum" sz="quarter" idx="12"/>
          </p:nvPr>
        </p:nvSpPr>
        <p:spPr/>
        <p:txBody>
          <a:bodyPr/>
          <a:lstStyle/>
          <a:p>
            <a:fld id="{252CF424-4E7F-4C5C-A5F1-6ACBE55A1CA3}" type="slidenum">
              <a:rPr lang="en-US" altLang="en-US" smtClean="0"/>
              <a:pPr/>
              <a:t>14</a:t>
            </a:fld>
            <a:endParaRPr lang="en-US" altLang="en-US"/>
          </a:p>
        </p:txBody>
      </p:sp>
    </p:spTree>
    <p:extLst>
      <p:ext uri="{BB962C8B-B14F-4D97-AF65-F5344CB8AC3E}">
        <p14:creationId xmlns:p14="http://schemas.microsoft.com/office/powerpoint/2010/main" val="49549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10768F01-A4A2-E044-A8D5-009C2A0EA018}"/>
              </a:ext>
            </a:extLst>
          </p:cNvPr>
          <p:cNvSpPr>
            <a:spLocks noGrp="1"/>
          </p:cNvSpPr>
          <p:nvPr>
            <p:ph idx="1"/>
          </p:nvPr>
        </p:nvSpPr>
        <p:spPr>
          <a:xfrm>
            <a:off x="1494235" y="2402681"/>
            <a:ext cx="6172200" cy="2368154"/>
          </a:xfrm>
        </p:spPr>
        <p:txBody>
          <a:bodyPr vert="horz" wrap="square" lIns="46292" tIns="23146" rIns="46292" bIns="23146" numCol="1" rtlCol="0" anchor="t" anchorCtr="0" compatLnSpc="1">
            <a:prstTxWarp prst="textNoShape">
              <a:avLst/>
            </a:prstTxWarp>
            <a:normAutofit/>
          </a:bodyPr>
          <a:lstStyle/>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p:txBody>
      </p:sp>
      <p:graphicFrame>
        <p:nvGraphicFramePr>
          <p:cNvPr id="6" name="Table 5">
            <a:extLst>
              <a:ext uri="{FF2B5EF4-FFF2-40B4-BE49-F238E27FC236}">
                <a16:creationId xmlns:a16="http://schemas.microsoft.com/office/drawing/2014/main" id="{29AB5535-8E9F-B598-2081-9C27231F4CA9}"/>
              </a:ext>
            </a:extLst>
          </p:cNvPr>
          <p:cNvGraphicFramePr>
            <a:graphicFrameLocks noGrp="1"/>
          </p:cNvGraphicFramePr>
          <p:nvPr>
            <p:extLst>
              <p:ext uri="{D42A27DB-BD31-4B8C-83A1-F6EECF244321}">
                <p14:modId xmlns:p14="http://schemas.microsoft.com/office/powerpoint/2010/main" val="1104860525"/>
              </p:ext>
            </p:extLst>
          </p:nvPr>
        </p:nvGraphicFramePr>
        <p:xfrm>
          <a:off x="1206957" y="152401"/>
          <a:ext cx="6096000" cy="621965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759185634"/>
                    </a:ext>
                  </a:extLst>
                </a:gridCol>
                <a:gridCol w="3048000">
                  <a:extLst>
                    <a:ext uri="{9D8B030D-6E8A-4147-A177-3AD203B41FA5}">
                      <a16:colId xmlns:a16="http://schemas.microsoft.com/office/drawing/2014/main" val="3837825214"/>
                    </a:ext>
                  </a:extLst>
                </a:gridCol>
              </a:tblGrid>
              <a:tr h="744177">
                <a:tc>
                  <a:txBody>
                    <a:bodyPr/>
                    <a:lstStyle/>
                    <a:p>
                      <a:r>
                        <a:rPr lang="en-US" sz="1400" b="0" dirty="0"/>
                        <a:t>University of Strathclyde Law School</a:t>
                      </a:r>
                    </a:p>
                    <a:p>
                      <a:r>
                        <a:rPr lang="en-US" sz="1400" b="0" dirty="0"/>
                        <a:t>(Glasgow, Scotland)</a:t>
                      </a:r>
                      <a:br>
                        <a:rPr lang="en-US" sz="1400" b="0" dirty="0"/>
                      </a:br>
                      <a:r>
                        <a:rPr lang="en-US" sz="1400" b="0" dirty="0"/>
                        <a:t>Diploma in Legal Practice</a:t>
                      </a:r>
                    </a:p>
                  </a:txBody>
                  <a:tcPr marL="68580" marR="68580" marT="34290" marB="34290"/>
                </a:tc>
                <a:tc>
                  <a:txBody>
                    <a:bodyPr/>
                    <a:lstStyle/>
                    <a:p>
                      <a:r>
                        <a:rPr lang="en-US" sz="1400" b="0" dirty="0"/>
                        <a:t>WS (Writers to the Signet Society)</a:t>
                      </a:r>
                    </a:p>
                    <a:p>
                      <a:r>
                        <a:rPr lang="en-US" sz="1400" b="0" dirty="0"/>
                        <a:t>(Edinburgh, Scotland)</a:t>
                      </a:r>
                    </a:p>
                    <a:p>
                      <a:r>
                        <a:rPr lang="en-US" sz="1400" b="0" dirty="0"/>
                        <a:t>Signet Accreditation</a:t>
                      </a:r>
                    </a:p>
                  </a:txBody>
                  <a:tcPr marL="68580" marR="68580" marT="34290" marB="34290"/>
                </a:tc>
                <a:extLst>
                  <a:ext uri="{0D108BD9-81ED-4DB2-BD59-A6C34878D82A}">
                    <a16:rowId xmlns:a16="http://schemas.microsoft.com/office/drawing/2014/main" val="2852816717"/>
                  </a:ext>
                </a:extLst>
              </a:tr>
              <a:tr h="899079">
                <a:tc>
                  <a:txBody>
                    <a:bodyPr/>
                    <a:lstStyle/>
                    <a:p>
                      <a:r>
                        <a:rPr lang="en-US" sz="1400" dirty="0">
                          <a:highlight>
                            <a:srgbClr val="FFFF00"/>
                          </a:highlight>
                        </a:rPr>
                        <a:t>State of New Hampshire (USA)</a:t>
                      </a:r>
                    </a:p>
                    <a:p>
                      <a:r>
                        <a:rPr lang="en-US" sz="1400" dirty="0">
                          <a:highlight>
                            <a:srgbClr val="FFFF00"/>
                          </a:highlight>
                        </a:rPr>
                        <a:t>Alternative to the Bar Exam</a:t>
                      </a:r>
                    </a:p>
                    <a:p>
                      <a:r>
                        <a:rPr lang="en-US" sz="1400" dirty="0">
                          <a:highlight>
                            <a:srgbClr val="FFFF00"/>
                          </a:highlight>
                        </a:rPr>
                        <a:t>(Webster Scholars Honors Program Univ of New Hampshire Law School)</a:t>
                      </a:r>
                    </a:p>
                  </a:txBody>
                  <a:tcPr marL="68580" marR="68580" marT="34290" marB="34290"/>
                </a:tc>
                <a:tc>
                  <a:txBody>
                    <a:bodyPr/>
                    <a:lstStyle/>
                    <a:p>
                      <a:r>
                        <a:rPr lang="en-US" sz="1400" dirty="0"/>
                        <a:t>The Australian National University College of Law (Canberra, ACT, AUS)</a:t>
                      </a:r>
                    </a:p>
                  </a:txBody>
                  <a:tcPr marL="68580" marR="68580" marT="34290" marB="34290"/>
                </a:tc>
                <a:extLst>
                  <a:ext uri="{0D108BD9-81ED-4DB2-BD59-A6C34878D82A}">
                    <a16:rowId xmlns:a16="http://schemas.microsoft.com/office/drawing/2014/main" val="1445998715"/>
                  </a:ext>
                </a:extLst>
              </a:tr>
              <a:tr h="561323">
                <a:tc>
                  <a:txBody>
                    <a:bodyPr/>
                    <a:lstStyle/>
                    <a:p>
                      <a:r>
                        <a:rPr lang="en-US" sz="1400" dirty="0" err="1"/>
                        <a:t>Northumbria</a:t>
                      </a:r>
                      <a:r>
                        <a:rPr lang="en-US" sz="1400" dirty="0"/>
                        <a:t> University Law School</a:t>
                      </a:r>
                    </a:p>
                    <a:p>
                      <a:r>
                        <a:rPr lang="en-US" sz="1400" dirty="0"/>
                        <a:t>(Newcastle, England)</a:t>
                      </a:r>
                    </a:p>
                  </a:txBody>
                  <a:tcPr marL="68580" marR="68580" marT="34290" marB="34290"/>
                </a:tc>
                <a:tc>
                  <a:txBody>
                    <a:bodyPr/>
                    <a:lstStyle/>
                    <a:p>
                      <a:r>
                        <a:rPr lang="en-US" sz="1400" dirty="0"/>
                        <a:t>Kwansei Gakuin University Law School (Osaka, Japan)</a:t>
                      </a:r>
                    </a:p>
                  </a:txBody>
                  <a:tcPr marL="68580" marR="68580" marT="34290" marB="34290"/>
                </a:tc>
                <a:extLst>
                  <a:ext uri="{0D108BD9-81ED-4DB2-BD59-A6C34878D82A}">
                    <a16:rowId xmlns:a16="http://schemas.microsoft.com/office/drawing/2014/main" val="2192142513"/>
                  </a:ext>
                </a:extLst>
              </a:tr>
              <a:tr h="491514">
                <a:tc>
                  <a:txBody>
                    <a:bodyPr/>
                    <a:lstStyle/>
                    <a:p>
                      <a:r>
                        <a:rPr lang="en-US" sz="1400" dirty="0"/>
                        <a:t>Hong Kong University Faculty of Law</a:t>
                      </a:r>
                    </a:p>
                    <a:p>
                      <a:r>
                        <a:rPr lang="en-US" sz="1400" dirty="0"/>
                        <a:t>(Hong Kong)</a:t>
                      </a:r>
                    </a:p>
                  </a:txBody>
                  <a:tcPr marL="68580" marR="68580" marT="34290" marB="34290"/>
                </a:tc>
                <a:tc>
                  <a:txBody>
                    <a:bodyPr/>
                    <a:lstStyle/>
                    <a:p>
                      <a:r>
                        <a:rPr lang="en-US" sz="1400" dirty="0"/>
                        <a:t>The Chinese University of Hong Kong (Hong Kong)</a:t>
                      </a:r>
                    </a:p>
                  </a:txBody>
                  <a:tcPr marL="68580" marR="68580" marT="34290" marB="34290"/>
                </a:tc>
                <a:extLst>
                  <a:ext uri="{0D108BD9-81ED-4DB2-BD59-A6C34878D82A}">
                    <a16:rowId xmlns:a16="http://schemas.microsoft.com/office/drawing/2014/main" val="1230414918"/>
                  </a:ext>
                </a:extLst>
              </a:tr>
              <a:tr h="520123">
                <a:tc>
                  <a:txBody>
                    <a:bodyPr/>
                    <a:lstStyle/>
                    <a:p>
                      <a:r>
                        <a:rPr lang="en-US" sz="1400" dirty="0"/>
                        <a:t>Nottingham Trent University Law School (Nottingham, England)</a:t>
                      </a:r>
                    </a:p>
                  </a:txBody>
                  <a:tcPr marL="68580" marR="68580" marT="34290" marB="34290"/>
                </a:tc>
                <a:tc>
                  <a:txBody>
                    <a:bodyPr/>
                    <a:lstStyle/>
                    <a:p>
                      <a:r>
                        <a:rPr lang="en-US" sz="1400" dirty="0"/>
                        <a:t>Newcastle University Law School</a:t>
                      </a:r>
                    </a:p>
                    <a:p>
                      <a:r>
                        <a:rPr lang="en-US" sz="1400" dirty="0"/>
                        <a:t>(Newcastle, England)</a:t>
                      </a:r>
                    </a:p>
                  </a:txBody>
                  <a:tcPr marL="68580" marR="68580" marT="34290" marB="34290"/>
                </a:tc>
                <a:extLst>
                  <a:ext uri="{0D108BD9-81ED-4DB2-BD59-A6C34878D82A}">
                    <a16:rowId xmlns:a16="http://schemas.microsoft.com/office/drawing/2014/main" val="2197547836"/>
                  </a:ext>
                </a:extLst>
              </a:tr>
              <a:tr h="520123">
                <a:tc>
                  <a:txBody>
                    <a:bodyPr/>
                    <a:lstStyle/>
                    <a:p>
                      <a:r>
                        <a:rPr lang="en-US" sz="1400" dirty="0"/>
                        <a:t>Osgoode Hall Law School/ OPD (Toronto, Ontario, Canada)</a:t>
                      </a:r>
                    </a:p>
                  </a:txBody>
                  <a:tcPr marL="68580" marR="68580" marT="34290" marB="34290"/>
                </a:tc>
                <a:tc>
                  <a:txBody>
                    <a:bodyPr/>
                    <a:lstStyle/>
                    <a:p>
                      <a:r>
                        <a:rPr lang="en-US" sz="1400" dirty="0"/>
                        <a:t>University of Windsor Faculty of Law</a:t>
                      </a:r>
                    </a:p>
                    <a:p>
                      <a:r>
                        <a:rPr lang="en-US" sz="1400" dirty="0"/>
                        <a:t>(Windsor, ON, CA)</a:t>
                      </a:r>
                    </a:p>
                  </a:txBody>
                  <a:tcPr marL="68580" marR="68580" marT="34290" marB="34290"/>
                </a:tc>
                <a:extLst>
                  <a:ext uri="{0D108BD9-81ED-4DB2-BD59-A6C34878D82A}">
                    <a16:rowId xmlns:a16="http://schemas.microsoft.com/office/drawing/2014/main" val="2219246673"/>
                  </a:ext>
                </a:extLst>
              </a:tr>
              <a:tr h="744177">
                <a:tc>
                  <a:txBody>
                    <a:bodyPr/>
                    <a:lstStyle/>
                    <a:p>
                      <a:r>
                        <a:rPr lang="en-US" sz="1400" dirty="0"/>
                        <a:t>Flinders Law School</a:t>
                      </a:r>
                    </a:p>
                    <a:p>
                      <a:r>
                        <a:rPr lang="en-US" sz="1400" dirty="0"/>
                        <a:t>(Adelaide, S. Australia, AUS)</a:t>
                      </a:r>
                    </a:p>
                  </a:txBody>
                  <a:tcPr marL="68580" marR="68580" marT="34290" marB="34290"/>
                </a:tc>
                <a:tc>
                  <a:txBody>
                    <a:bodyPr/>
                    <a:lstStyle/>
                    <a:p>
                      <a:r>
                        <a:rPr lang="en-US" sz="1400" dirty="0">
                          <a:highlight>
                            <a:srgbClr val="FFFF00"/>
                          </a:highlight>
                        </a:rPr>
                        <a:t>Solicitors Regulation Authority (England &amp; Wales)</a:t>
                      </a:r>
                    </a:p>
                    <a:p>
                      <a:r>
                        <a:rPr lang="en-US" sz="1400" dirty="0">
                          <a:highlight>
                            <a:srgbClr val="FFFF00"/>
                          </a:highlight>
                        </a:rPr>
                        <a:t>Solicitors Qualifying Examination Pt2</a:t>
                      </a:r>
                    </a:p>
                  </a:txBody>
                  <a:tcPr marL="68580" marR="68580" marT="34290" marB="34290"/>
                </a:tc>
                <a:extLst>
                  <a:ext uri="{0D108BD9-81ED-4DB2-BD59-A6C34878D82A}">
                    <a16:rowId xmlns:a16="http://schemas.microsoft.com/office/drawing/2014/main" val="114931791"/>
                  </a:ext>
                </a:extLst>
              </a:tr>
              <a:tr h="96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Canadian Centre for Professional Legal Education (CPLED, Provinces of Alberta, Manitoba, Nova Scotia, Saskatchewan)</a:t>
                      </a:r>
                    </a:p>
                  </a:txBody>
                  <a:tcPr marL="68580" marR="68580" marT="34290" marB="34290"/>
                </a:tc>
                <a:tc>
                  <a:txBody>
                    <a:bodyPr/>
                    <a:lstStyle/>
                    <a:p>
                      <a:r>
                        <a:rPr lang="en-US" sz="1400" dirty="0"/>
                        <a:t>Law Society of Ireland</a:t>
                      </a:r>
                    </a:p>
                    <a:p>
                      <a:r>
                        <a:rPr lang="en-US" sz="1400" dirty="0"/>
                        <a:t>(Dublin, Ireland)</a:t>
                      </a:r>
                    </a:p>
                    <a:p>
                      <a:endParaRPr lang="en-US" sz="1400" dirty="0"/>
                    </a:p>
                  </a:txBody>
                  <a:tcPr marL="68580" marR="68580" marT="34290" marB="34290"/>
                </a:tc>
                <a:extLst>
                  <a:ext uri="{0D108BD9-81ED-4DB2-BD59-A6C34878D82A}">
                    <a16:rowId xmlns:a16="http://schemas.microsoft.com/office/drawing/2014/main" val="2994875401"/>
                  </a:ext>
                </a:extLst>
              </a:tr>
              <a:tr h="744177">
                <a:tc>
                  <a:txBody>
                    <a:bodyPr/>
                    <a:lstStyle/>
                    <a:p>
                      <a:r>
                        <a:rPr lang="en-US" sz="1400" dirty="0"/>
                        <a:t>National Centre for Skills in Social Care (London, England)</a:t>
                      </a:r>
                    </a:p>
                  </a:txBody>
                  <a:tcPr marL="68580" marR="68580" marT="34290" marB="34290"/>
                </a:tc>
                <a:tc>
                  <a:txBody>
                    <a:bodyPr/>
                    <a:lstStyle/>
                    <a:p>
                      <a:endParaRPr lang="en-US" sz="1400" dirty="0">
                        <a:highlight>
                          <a:srgbClr val="FFFF00"/>
                        </a:highlight>
                      </a:endParaRPr>
                    </a:p>
                  </a:txBody>
                  <a:tcPr marL="68580" marR="68580" marT="34290" marB="34290"/>
                </a:tc>
                <a:extLst>
                  <a:ext uri="{0D108BD9-81ED-4DB2-BD59-A6C34878D82A}">
                    <a16:rowId xmlns:a16="http://schemas.microsoft.com/office/drawing/2014/main" val="169684214"/>
                  </a:ext>
                </a:extLst>
              </a:tr>
            </a:tbl>
          </a:graphicData>
        </a:graphic>
      </p:graphicFrame>
      <p:sp>
        <p:nvSpPr>
          <p:cNvPr id="2" name="Slide Number Placeholder 1">
            <a:extLst>
              <a:ext uri="{FF2B5EF4-FFF2-40B4-BE49-F238E27FC236}">
                <a16:creationId xmlns:a16="http://schemas.microsoft.com/office/drawing/2014/main" id="{A78337A2-7FFE-469F-6B71-0FC5C63A0DCC}"/>
              </a:ext>
            </a:extLst>
          </p:cNvPr>
          <p:cNvSpPr>
            <a:spLocks noGrp="1"/>
          </p:cNvSpPr>
          <p:nvPr>
            <p:ph type="sldNum" sz="quarter" idx="12"/>
          </p:nvPr>
        </p:nvSpPr>
        <p:spPr>
          <a:xfrm>
            <a:off x="6553200" y="6525344"/>
            <a:ext cx="2133600" cy="18025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51A094-F6D1-A64E-9AC6-C170F6977DFD}"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sp>
        <p:nvSpPr>
          <p:cNvPr id="4" name="Date Placeholder 3">
            <a:extLst>
              <a:ext uri="{FF2B5EF4-FFF2-40B4-BE49-F238E27FC236}">
                <a16:creationId xmlns:a16="http://schemas.microsoft.com/office/drawing/2014/main" id="{8755AF6F-028F-7C26-505E-290AE2B6591C}"/>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B1C4A7B5-54DE-5FED-DBFE-998D6ABABEF7}"/>
              </a:ext>
            </a:extLst>
          </p:cNvPr>
          <p:cNvSpPr>
            <a:spLocks noGrp="1"/>
          </p:cNvSpPr>
          <p:nvPr>
            <p:ph type="ftr" sz="quarter" idx="11"/>
          </p:nvPr>
        </p:nvSpPr>
        <p:spPr>
          <a:xfrm>
            <a:off x="2807804" y="6372050"/>
            <a:ext cx="3960440" cy="333549"/>
          </a:xfrm>
        </p:spPr>
        <p:txBody>
          <a:bodyPr/>
          <a:lstStyle/>
          <a:p>
            <a:r>
              <a:rPr lang="en-US" altLang="en-US" dirty="0"/>
              <a:t>IJCLE/ENCLE Conference Univ of Amsterdam</a:t>
            </a:r>
          </a:p>
        </p:txBody>
      </p:sp>
    </p:spTree>
    <p:extLst>
      <p:ext uri="{BB962C8B-B14F-4D97-AF65-F5344CB8AC3E}">
        <p14:creationId xmlns:p14="http://schemas.microsoft.com/office/powerpoint/2010/main" val="1712241783"/>
      </p:ext>
    </p:extLst>
  </p:cSld>
  <p:clrMapOvr>
    <a:masterClrMapping/>
  </p:clrMapOvr>
  <mc:AlternateContent xmlns:mc="http://schemas.openxmlformats.org/markup-compatibility/2006" xmlns:p14="http://schemas.microsoft.com/office/powerpoint/2010/main">
    <mc:Choice Requires="p14">
      <p:transition spd="slow" p14:dur="1250" advTm="212000"/>
    </mc:Choice>
    <mc:Fallback xmlns="">
      <p:transition spd="slow" advTm="21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825AFF-84ED-0BD9-24BD-BB25EE9781DD}"/>
              </a:ext>
            </a:extLst>
          </p:cNvPr>
          <p:cNvSpPr>
            <a:spLocks noGrp="1"/>
          </p:cNvSpPr>
          <p:nvPr>
            <p:ph type="title"/>
          </p:nvPr>
        </p:nvSpPr>
        <p:spPr>
          <a:xfrm>
            <a:off x="457200" y="-207404"/>
            <a:ext cx="8229600" cy="1260140"/>
          </a:xfrm>
        </p:spPr>
        <p:txBody>
          <a:bodyPr/>
          <a:lstStyle/>
          <a:p>
            <a:r>
              <a:rPr lang="en-US" sz="3200" dirty="0"/>
              <a:t>Alternative bar exam in </a:t>
            </a:r>
            <a:br>
              <a:rPr lang="en-US" sz="3200" dirty="0"/>
            </a:br>
            <a:r>
              <a:rPr lang="en-US" sz="3200" dirty="0"/>
              <a:t>State of New Hampshire (USA)</a:t>
            </a:r>
          </a:p>
        </p:txBody>
      </p:sp>
      <p:pic>
        <p:nvPicPr>
          <p:cNvPr id="11" name="Content Placeholder 10" descr="A logo with text on it&#10;&#10;Description automatically generated">
            <a:extLst>
              <a:ext uri="{FF2B5EF4-FFF2-40B4-BE49-F238E27FC236}">
                <a16:creationId xmlns:a16="http://schemas.microsoft.com/office/drawing/2014/main" id="{B70D9AA6-B3D8-ED00-9F97-42FE12E1CA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569" y="1052736"/>
            <a:ext cx="2965631" cy="956473"/>
          </a:xfrm>
        </p:spPr>
      </p:pic>
      <p:sp>
        <p:nvSpPr>
          <p:cNvPr id="9" name="Content Placeholder 8">
            <a:extLst>
              <a:ext uri="{FF2B5EF4-FFF2-40B4-BE49-F238E27FC236}">
                <a16:creationId xmlns:a16="http://schemas.microsoft.com/office/drawing/2014/main" id="{E94C89FF-EB55-B61F-E87D-DDDE7CBCFF9C}"/>
              </a:ext>
            </a:extLst>
          </p:cNvPr>
          <p:cNvSpPr>
            <a:spLocks noGrp="1"/>
          </p:cNvSpPr>
          <p:nvPr>
            <p:ph sz="half" idx="2"/>
          </p:nvPr>
        </p:nvSpPr>
        <p:spPr>
          <a:xfrm>
            <a:off x="3124200" y="1052736"/>
            <a:ext cx="5562600" cy="5043264"/>
          </a:xfrm>
        </p:spPr>
        <p:txBody>
          <a:bodyPr/>
          <a:lstStyle/>
          <a:p>
            <a:r>
              <a:rPr lang="en-US" sz="1600" dirty="0"/>
              <a:t>The Daniel Webster Scholar Honors Program is a program of the University of New Hampshire School of Law.</a:t>
            </a:r>
          </a:p>
          <a:p>
            <a:r>
              <a:rPr lang="en-US" sz="1600" dirty="0"/>
              <a:t>It is designed to prepare law school graduates for practice through "practice courses" and evaluations designed to develop and test fundamental skills of legal practice, including </a:t>
            </a:r>
            <a:r>
              <a:rPr lang="en-US" sz="1600" dirty="0">
                <a:highlight>
                  <a:srgbClr val="FFFF00"/>
                </a:highlight>
              </a:rPr>
              <a:t>communicatio</a:t>
            </a:r>
            <a:r>
              <a:rPr lang="en-US" sz="1600" dirty="0"/>
              <a:t>n, negotiation, organization, work management </a:t>
            </a:r>
            <a:r>
              <a:rPr lang="en-US" sz="1600" dirty="0">
                <a:highlight>
                  <a:srgbClr val="FFFF00"/>
                </a:highlight>
              </a:rPr>
              <a:t>and legal ethics</a:t>
            </a:r>
            <a:r>
              <a:rPr lang="en-US" sz="1600" dirty="0"/>
              <a:t>.</a:t>
            </a:r>
          </a:p>
          <a:p>
            <a:r>
              <a:rPr lang="en-US" sz="1600" dirty="0"/>
              <a:t>Students in the Daniel Webster Scholar Honors Program are required to undergo evaluations periodically throughout the two-year program, and before graduating, are required to undergo </a:t>
            </a:r>
            <a:r>
              <a:rPr lang="en-US" sz="1600" dirty="0">
                <a:highlight>
                  <a:srgbClr val="FFFF00"/>
                </a:highlight>
              </a:rPr>
              <a:t>a two-day assessment process</a:t>
            </a:r>
            <a:r>
              <a:rPr lang="en-US" sz="1600" dirty="0"/>
              <a:t>, consisting of interviews, testing </a:t>
            </a:r>
            <a:r>
              <a:rPr lang="en-US" sz="1600" dirty="0">
                <a:highlight>
                  <a:srgbClr val="FFFF00"/>
                </a:highlight>
              </a:rPr>
              <a:t>and simulations.</a:t>
            </a:r>
          </a:p>
          <a:p>
            <a:r>
              <a:rPr lang="en-US" sz="1600" dirty="0"/>
              <a:t>Supreme Court Rule 42(XII) makes graduates of the Daniel Webster Scholar Honors Program </a:t>
            </a:r>
            <a:r>
              <a:rPr lang="en-US" sz="1600" dirty="0">
                <a:highlight>
                  <a:srgbClr val="FFFF00"/>
                </a:highlight>
              </a:rPr>
              <a:t>eligible for admission to the New Hampshire bar upon completion of the program without further examination</a:t>
            </a:r>
          </a:p>
        </p:txBody>
      </p:sp>
      <p:sp>
        <p:nvSpPr>
          <p:cNvPr id="4" name="Date Placeholder 3">
            <a:extLst>
              <a:ext uri="{FF2B5EF4-FFF2-40B4-BE49-F238E27FC236}">
                <a16:creationId xmlns:a16="http://schemas.microsoft.com/office/drawing/2014/main" id="{274766C9-4E9B-2D0A-F87D-9522404DF410}"/>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95E38A30-4A5C-C473-927A-6686C78060AD}"/>
              </a:ext>
            </a:extLst>
          </p:cNvPr>
          <p:cNvSpPr>
            <a:spLocks noGrp="1"/>
          </p:cNvSpPr>
          <p:nvPr>
            <p:ph type="ftr" sz="quarter" idx="11"/>
          </p:nvPr>
        </p:nvSpPr>
        <p:spPr>
          <a:xfrm>
            <a:off x="2735796" y="6248400"/>
            <a:ext cx="4032448" cy="457200"/>
          </a:xfrm>
        </p:spPr>
        <p:txBody>
          <a:bodyPr/>
          <a:lstStyle/>
          <a:p>
            <a:r>
              <a:rPr lang="en-US" altLang="en-US" dirty="0"/>
              <a:t>IJCLE/ENCLE Conference Univ of Amsterdam</a:t>
            </a:r>
          </a:p>
        </p:txBody>
      </p:sp>
      <p:sp>
        <p:nvSpPr>
          <p:cNvPr id="6" name="Slide Number Placeholder 5">
            <a:extLst>
              <a:ext uri="{FF2B5EF4-FFF2-40B4-BE49-F238E27FC236}">
                <a16:creationId xmlns:a16="http://schemas.microsoft.com/office/drawing/2014/main" id="{C7B4F29F-228C-EC5F-3B85-A3CAE93E818E}"/>
              </a:ext>
            </a:extLst>
          </p:cNvPr>
          <p:cNvSpPr>
            <a:spLocks noGrp="1"/>
          </p:cNvSpPr>
          <p:nvPr>
            <p:ph type="sldNum" sz="quarter" idx="12"/>
          </p:nvPr>
        </p:nvSpPr>
        <p:spPr/>
        <p:txBody>
          <a:bodyPr/>
          <a:lstStyle/>
          <a:p>
            <a:fld id="{69939382-EC6E-4068-BFA0-9ABC5C19CF3D}" type="slidenum">
              <a:rPr lang="en-US" altLang="en-US" smtClean="0"/>
              <a:pPr/>
              <a:t>16</a:t>
            </a:fld>
            <a:endParaRPr lang="en-US" altLang="en-US" dirty="0"/>
          </a:p>
        </p:txBody>
      </p:sp>
    </p:spTree>
    <p:extLst>
      <p:ext uri="{BB962C8B-B14F-4D97-AF65-F5344CB8AC3E}">
        <p14:creationId xmlns:p14="http://schemas.microsoft.com/office/powerpoint/2010/main" val="318449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51984B-65DC-3EAB-EAAB-8FC720052564}"/>
              </a:ext>
            </a:extLst>
          </p:cNvPr>
          <p:cNvSpPr>
            <a:spLocks noGrp="1"/>
          </p:cNvSpPr>
          <p:nvPr>
            <p:ph type="title"/>
          </p:nvPr>
        </p:nvSpPr>
        <p:spPr>
          <a:xfrm>
            <a:off x="457200" y="274638"/>
            <a:ext cx="8229600" cy="1570186"/>
          </a:xfrm>
        </p:spPr>
        <p:txBody>
          <a:bodyPr/>
          <a:lstStyle/>
          <a:p>
            <a:r>
              <a:rPr lang="en-US" sz="2400" dirty="0"/>
              <a:t>Ahead of the Curve: </a:t>
            </a:r>
            <a:br>
              <a:rPr lang="en-US" sz="2400" dirty="0"/>
            </a:br>
            <a:r>
              <a:rPr lang="en-US" sz="2400" dirty="0"/>
              <a:t>the Unique Daniel Webster Scholar Honors Program</a:t>
            </a:r>
            <a:br>
              <a:rPr lang="en-US" sz="2400" dirty="0"/>
            </a:br>
            <a:r>
              <a:rPr lang="en-US" sz="2000" dirty="0"/>
              <a:t>New Hampshire Bar Association</a:t>
            </a:r>
            <a:br>
              <a:rPr lang="en-US" sz="1600" dirty="0"/>
            </a:br>
            <a:r>
              <a:rPr lang="en-US" sz="1600" dirty="0">
                <a:hlinkClick r:id="rId2"/>
              </a:rPr>
              <a:t>www.nhbar.org/ahead-of-the-curve-a-150-year-retrospective-on-the-unique-daniel-webster-scholar-honors-program/</a:t>
            </a:r>
            <a:r>
              <a:rPr lang="en-US" sz="1600" dirty="0"/>
              <a:t> </a:t>
            </a:r>
          </a:p>
        </p:txBody>
      </p:sp>
      <p:sp>
        <p:nvSpPr>
          <p:cNvPr id="9" name="Content Placeholder 8">
            <a:extLst>
              <a:ext uri="{FF2B5EF4-FFF2-40B4-BE49-F238E27FC236}">
                <a16:creationId xmlns:a16="http://schemas.microsoft.com/office/drawing/2014/main" id="{30222381-4A09-EA09-A12E-61B1B457C431}"/>
              </a:ext>
            </a:extLst>
          </p:cNvPr>
          <p:cNvSpPr>
            <a:spLocks noGrp="1"/>
          </p:cNvSpPr>
          <p:nvPr>
            <p:ph idx="1"/>
          </p:nvPr>
        </p:nvSpPr>
        <p:spPr>
          <a:xfrm>
            <a:off x="457200" y="1916832"/>
            <a:ext cx="8229600" cy="4179168"/>
          </a:xfrm>
        </p:spPr>
        <p:txBody>
          <a:bodyPr/>
          <a:lstStyle/>
          <a:p>
            <a:r>
              <a:rPr lang="en-US" sz="1600" dirty="0"/>
              <a:t>“New Hampshire is full of history and firsts in the nation</a:t>
            </a:r>
          </a:p>
          <a:p>
            <a:r>
              <a:rPr lang="en-US" sz="1600" dirty="0"/>
              <a:t>One of the most unique and recent firsts was the implementation of the UNH Franklin Pierce School of Law’s (UNH Law) Daniel Webster Scholar (DWS) Honors Program – the first bar alternative program in the nation – in 2005.</a:t>
            </a:r>
          </a:p>
          <a:p>
            <a:r>
              <a:rPr lang="en-US" sz="1600" dirty="0"/>
              <a:t>A collaborative effort of the New Hampshire Supreme Court (NHSC), the New Hampshire Bar Association (NHBA), the New Hampshire Board of Bar Examiners, and UNH Law </a:t>
            </a:r>
          </a:p>
          <a:p>
            <a:r>
              <a:rPr lang="en-US" sz="1600" dirty="0"/>
              <a:t>“It’s the first and still the only competency-based bar admission program,” DWS program director Courtney Brooks says.</a:t>
            </a:r>
          </a:p>
          <a:p>
            <a:r>
              <a:rPr lang="en-US" sz="1600" dirty="0"/>
              <a:t> “It’s the only program like it in the country that couples practice-readiness training with bar admission. </a:t>
            </a:r>
          </a:p>
          <a:p>
            <a:r>
              <a:rPr lang="en-US" sz="1600" dirty="0"/>
              <a:t>Students gain practical skills and simulations for essentially a two-year bar exam, and along the way, their skills are assessed by bar examiners. </a:t>
            </a:r>
          </a:p>
          <a:p>
            <a:r>
              <a:rPr lang="en-US" sz="1600" dirty="0"/>
              <a:t>At the end, they are admitted to the bar.”</a:t>
            </a:r>
          </a:p>
        </p:txBody>
      </p:sp>
      <p:sp>
        <p:nvSpPr>
          <p:cNvPr id="5" name="Date Placeholder 4">
            <a:extLst>
              <a:ext uri="{FF2B5EF4-FFF2-40B4-BE49-F238E27FC236}">
                <a16:creationId xmlns:a16="http://schemas.microsoft.com/office/drawing/2014/main" id="{EF7804E4-686E-AA0A-124D-C55CFD379562}"/>
              </a:ext>
            </a:extLst>
          </p:cNvPr>
          <p:cNvSpPr>
            <a:spLocks noGrp="1"/>
          </p:cNvSpPr>
          <p:nvPr>
            <p:ph type="dt" sz="half" idx="10"/>
          </p:nvPr>
        </p:nvSpPr>
        <p:spPr/>
        <p:txBody>
          <a:bodyPr/>
          <a:lstStyle/>
          <a:p>
            <a:r>
              <a:rPr lang="en-US" altLang="en-US"/>
              <a:t>July 22, 2024</a:t>
            </a:r>
          </a:p>
        </p:txBody>
      </p:sp>
      <p:sp>
        <p:nvSpPr>
          <p:cNvPr id="6" name="Footer Placeholder 5">
            <a:extLst>
              <a:ext uri="{FF2B5EF4-FFF2-40B4-BE49-F238E27FC236}">
                <a16:creationId xmlns:a16="http://schemas.microsoft.com/office/drawing/2014/main" id="{1668C7CF-ACD0-1516-2D49-4FDB32E4C929}"/>
              </a:ext>
            </a:extLst>
          </p:cNvPr>
          <p:cNvSpPr>
            <a:spLocks noGrp="1"/>
          </p:cNvSpPr>
          <p:nvPr>
            <p:ph type="ftr" sz="quarter" idx="11"/>
          </p:nvPr>
        </p:nvSpPr>
        <p:spPr/>
        <p:txBody>
          <a:bodyPr/>
          <a:lstStyle/>
          <a:p>
            <a:r>
              <a:rPr lang="en-US" altLang="en-US"/>
              <a:t>IJCLE/ENCLE Conference Univ of Amsterdam</a:t>
            </a:r>
          </a:p>
        </p:txBody>
      </p:sp>
      <p:sp>
        <p:nvSpPr>
          <p:cNvPr id="7" name="Slide Number Placeholder 6">
            <a:extLst>
              <a:ext uri="{FF2B5EF4-FFF2-40B4-BE49-F238E27FC236}">
                <a16:creationId xmlns:a16="http://schemas.microsoft.com/office/drawing/2014/main" id="{C884946C-3E07-6614-A6FC-A31736892B86}"/>
              </a:ext>
            </a:extLst>
          </p:cNvPr>
          <p:cNvSpPr>
            <a:spLocks noGrp="1"/>
          </p:cNvSpPr>
          <p:nvPr>
            <p:ph type="sldNum" sz="quarter" idx="12"/>
          </p:nvPr>
        </p:nvSpPr>
        <p:spPr/>
        <p:txBody>
          <a:bodyPr/>
          <a:lstStyle/>
          <a:p>
            <a:fld id="{252CF424-4E7F-4C5C-A5F1-6ACBE55A1CA3}" type="slidenum">
              <a:rPr lang="en-US" altLang="en-US" smtClean="0"/>
              <a:pPr/>
              <a:t>17</a:t>
            </a:fld>
            <a:endParaRPr lang="en-US" altLang="en-US"/>
          </a:p>
        </p:txBody>
      </p:sp>
    </p:spTree>
    <p:extLst>
      <p:ext uri="{BB962C8B-B14F-4D97-AF65-F5344CB8AC3E}">
        <p14:creationId xmlns:p14="http://schemas.microsoft.com/office/powerpoint/2010/main" val="16405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8707-CA49-5F14-07EF-4289EDA19B0B}"/>
              </a:ext>
            </a:extLst>
          </p:cNvPr>
          <p:cNvSpPr>
            <a:spLocks noGrp="1"/>
          </p:cNvSpPr>
          <p:nvPr>
            <p:ph type="title"/>
          </p:nvPr>
        </p:nvSpPr>
        <p:spPr>
          <a:xfrm>
            <a:off x="457200" y="274638"/>
            <a:ext cx="8229600" cy="742094"/>
          </a:xfrm>
        </p:spPr>
        <p:txBody>
          <a:bodyPr/>
          <a:lstStyle/>
          <a:p>
            <a:endParaRPr lang="en-US" dirty="0"/>
          </a:p>
        </p:txBody>
      </p:sp>
      <p:sp>
        <p:nvSpPr>
          <p:cNvPr id="3" name="Content Placeholder 2">
            <a:extLst>
              <a:ext uri="{FF2B5EF4-FFF2-40B4-BE49-F238E27FC236}">
                <a16:creationId xmlns:a16="http://schemas.microsoft.com/office/drawing/2014/main" id="{714C0F17-DA8D-A77D-C200-C6C26683F126}"/>
              </a:ext>
            </a:extLst>
          </p:cNvPr>
          <p:cNvSpPr>
            <a:spLocks noGrp="1"/>
          </p:cNvSpPr>
          <p:nvPr>
            <p:ph idx="1"/>
          </p:nvPr>
        </p:nvSpPr>
        <p:spPr>
          <a:xfrm>
            <a:off x="457200" y="1016732"/>
            <a:ext cx="8229600" cy="5079268"/>
          </a:xfrm>
        </p:spPr>
        <p:txBody>
          <a:bodyPr/>
          <a:lstStyle/>
          <a:p>
            <a:pPr marL="0" indent="0">
              <a:buNone/>
            </a:pPr>
            <a:r>
              <a:rPr lang="en-US" sz="2000" b="1" dirty="0"/>
              <a:t>Overview of the SQE2 assessment</a:t>
            </a:r>
          </a:p>
          <a:p>
            <a:r>
              <a:rPr lang="en-US" sz="2000" dirty="0"/>
              <a:t>The legal skills assessments in SQE2 are:</a:t>
            </a:r>
          </a:p>
          <a:p>
            <a:pPr lvl="1"/>
            <a:r>
              <a:rPr lang="en-US" sz="2000" dirty="0">
                <a:highlight>
                  <a:srgbClr val="FFFF00"/>
                </a:highlight>
              </a:rPr>
              <a:t>client interview and attendance note/legal analysis </a:t>
            </a:r>
            <a:r>
              <a:rPr lang="en-US" sz="2000" dirty="0"/>
              <a:t>…</a:t>
            </a:r>
          </a:p>
          <a:p>
            <a:r>
              <a:rPr lang="en-US" sz="2000" dirty="0"/>
              <a:t>Professionalism and ethics will be core parts of SQE2. Questions on ethics will be pervasive throughout SQE2. </a:t>
            </a:r>
          </a:p>
          <a:p>
            <a:r>
              <a:rPr lang="en-US" sz="2000" dirty="0"/>
              <a:t>Ethical issues will not be flagged and candidates will need to identify any ethical and professional conduct issues and exercise judgment to resolve them honestly and with integrity.</a:t>
            </a:r>
          </a:p>
          <a:p>
            <a:pPr marL="0" indent="0">
              <a:buNone/>
            </a:pPr>
            <a:r>
              <a:rPr lang="en-US" sz="2000" b="1" dirty="0"/>
              <a:t>Marking SQE2</a:t>
            </a:r>
          </a:p>
          <a:p>
            <a:r>
              <a:rPr lang="en-US" sz="2000" dirty="0">
                <a:highlight>
                  <a:srgbClr val="FFFF00"/>
                </a:highlight>
              </a:rPr>
              <a:t>The interviewing station will be marked by the assessor playing the role of the client and will be marked on skills only. </a:t>
            </a:r>
            <a:r>
              <a:rPr lang="en-US" sz="2000" dirty="0"/>
              <a:t>The attendance note and all other stations will be marked by a solicitor who will assess candidates on both skills and application of law.</a:t>
            </a:r>
          </a:p>
        </p:txBody>
      </p:sp>
      <p:sp>
        <p:nvSpPr>
          <p:cNvPr id="4" name="Date Placeholder 3">
            <a:extLst>
              <a:ext uri="{FF2B5EF4-FFF2-40B4-BE49-F238E27FC236}">
                <a16:creationId xmlns:a16="http://schemas.microsoft.com/office/drawing/2014/main" id="{B37A42BE-F82A-D4A4-713D-CFAB9E83F629}"/>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A3C4F93A-AB2D-37DD-1EF5-D9C2EF5E218D}"/>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91F8D4C8-A7AA-AB3D-A1C4-61F10AA79069}"/>
              </a:ext>
            </a:extLst>
          </p:cNvPr>
          <p:cNvSpPr>
            <a:spLocks noGrp="1"/>
          </p:cNvSpPr>
          <p:nvPr>
            <p:ph type="sldNum" sz="quarter" idx="12"/>
          </p:nvPr>
        </p:nvSpPr>
        <p:spPr/>
        <p:txBody>
          <a:bodyPr/>
          <a:lstStyle/>
          <a:p>
            <a:fld id="{69939382-EC6E-4068-BFA0-9ABC5C19CF3D}" type="slidenum">
              <a:rPr lang="en-US" altLang="en-US" smtClean="0"/>
              <a:pPr/>
              <a:t>18</a:t>
            </a:fld>
            <a:endParaRPr lang="en-US" altLang="en-US"/>
          </a:p>
        </p:txBody>
      </p:sp>
      <p:pic>
        <p:nvPicPr>
          <p:cNvPr id="8" name="Picture 7">
            <a:extLst>
              <a:ext uri="{FF2B5EF4-FFF2-40B4-BE49-F238E27FC236}">
                <a16:creationId xmlns:a16="http://schemas.microsoft.com/office/drawing/2014/main" id="{58A7077C-E5E0-9BF4-2296-A82F19E5F110}"/>
              </a:ext>
            </a:extLst>
          </p:cNvPr>
          <p:cNvPicPr>
            <a:picLocks noChangeAspect="1"/>
          </p:cNvPicPr>
          <p:nvPr/>
        </p:nvPicPr>
        <p:blipFill>
          <a:blip r:embed="rId2"/>
          <a:stretch>
            <a:fillRect/>
          </a:stretch>
        </p:blipFill>
        <p:spPr>
          <a:xfrm>
            <a:off x="2015716" y="274638"/>
            <a:ext cx="4914900" cy="743235"/>
          </a:xfrm>
          <a:prstGeom prst="rect">
            <a:avLst/>
          </a:prstGeom>
        </p:spPr>
      </p:pic>
    </p:spTree>
    <p:extLst>
      <p:ext uri="{BB962C8B-B14F-4D97-AF65-F5344CB8AC3E}">
        <p14:creationId xmlns:p14="http://schemas.microsoft.com/office/powerpoint/2010/main" val="52811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6302-1C26-5CEB-5140-FF1D51EBF18E}"/>
              </a:ext>
            </a:extLst>
          </p:cNvPr>
          <p:cNvSpPr>
            <a:spLocks noGrp="1"/>
          </p:cNvSpPr>
          <p:nvPr>
            <p:ph type="title"/>
          </p:nvPr>
        </p:nvSpPr>
        <p:spPr>
          <a:xfrm>
            <a:off x="457200" y="274637"/>
            <a:ext cx="8229600" cy="1426171"/>
          </a:xfrm>
        </p:spPr>
        <p:txBody>
          <a:bodyPr/>
          <a:lstStyle/>
          <a:p>
            <a:endParaRPr lang="en-US" dirty="0"/>
          </a:p>
        </p:txBody>
      </p:sp>
      <p:sp>
        <p:nvSpPr>
          <p:cNvPr id="3" name="Content Placeholder 2">
            <a:extLst>
              <a:ext uri="{FF2B5EF4-FFF2-40B4-BE49-F238E27FC236}">
                <a16:creationId xmlns:a16="http://schemas.microsoft.com/office/drawing/2014/main" id="{7EAA80CF-D959-8E5C-E94A-3883144EB4BE}"/>
              </a:ext>
            </a:extLst>
          </p:cNvPr>
          <p:cNvSpPr>
            <a:spLocks noGrp="1"/>
          </p:cNvSpPr>
          <p:nvPr>
            <p:ph idx="1"/>
          </p:nvPr>
        </p:nvSpPr>
        <p:spPr>
          <a:xfrm>
            <a:off x="457200" y="1844824"/>
            <a:ext cx="8229600" cy="4251176"/>
          </a:xfrm>
        </p:spPr>
        <p:txBody>
          <a:bodyPr/>
          <a:lstStyle/>
          <a:p>
            <a:pPr algn="l"/>
            <a:r>
              <a:rPr lang="en-US" sz="2400" dirty="0">
                <a:effectLst/>
              </a:rPr>
              <a:t>The Canadian Centre for Professional Legal Education (CPLED) is a non-profit organization that provides the training needed before being called to the Bars of Alberta, Manitoba, Nova Scotia and Saskatchewan.</a:t>
            </a:r>
          </a:p>
          <a:p>
            <a:r>
              <a:rPr lang="en-US" sz="2400" dirty="0"/>
              <a:t>Before becoming a lawyer, students must complete </a:t>
            </a:r>
          </a:p>
          <a:p>
            <a:pPr lvl="1"/>
            <a:r>
              <a:rPr lang="en-US" sz="2400" dirty="0"/>
              <a:t>their articling requirement </a:t>
            </a:r>
          </a:p>
          <a:p>
            <a:pPr lvl="1"/>
            <a:r>
              <a:rPr lang="en-US" sz="2400" dirty="0"/>
              <a:t>and the Bar admission program, the </a:t>
            </a:r>
            <a:r>
              <a:rPr lang="en-US" sz="2400" dirty="0">
                <a:hlinkClick r:id="rId2"/>
              </a:rPr>
              <a:t>Practice Readiness Education Program (PREP).</a:t>
            </a:r>
            <a:endParaRPr lang="en-US" sz="2400" dirty="0"/>
          </a:p>
          <a:p>
            <a:endParaRPr lang="en-US" sz="2000" dirty="0"/>
          </a:p>
        </p:txBody>
      </p:sp>
      <p:sp>
        <p:nvSpPr>
          <p:cNvPr id="4" name="Date Placeholder 3">
            <a:extLst>
              <a:ext uri="{FF2B5EF4-FFF2-40B4-BE49-F238E27FC236}">
                <a16:creationId xmlns:a16="http://schemas.microsoft.com/office/drawing/2014/main" id="{7C76181C-8679-58BB-443D-D046626C6EA2}"/>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14132C32-04F6-10D0-6CE8-286CE3044CD4}"/>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C1C54A9F-BE62-19F9-CF3B-D8AF37218A87}"/>
              </a:ext>
            </a:extLst>
          </p:cNvPr>
          <p:cNvSpPr>
            <a:spLocks noGrp="1"/>
          </p:cNvSpPr>
          <p:nvPr>
            <p:ph type="sldNum" sz="quarter" idx="12"/>
          </p:nvPr>
        </p:nvSpPr>
        <p:spPr/>
        <p:txBody>
          <a:bodyPr/>
          <a:lstStyle/>
          <a:p>
            <a:fld id="{69939382-EC6E-4068-BFA0-9ABC5C19CF3D}" type="slidenum">
              <a:rPr lang="en-US" altLang="en-US" smtClean="0"/>
              <a:pPr/>
              <a:t>19</a:t>
            </a:fld>
            <a:endParaRPr lang="en-US" altLang="en-US"/>
          </a:p>
        </p:txBody>
      </p:sp>
      <p:pic>
        <p:nvPicPr>
          <p:cNvPr id="8" name="Picture 7">
            <a:extLst>
              <a:ext uri="{FF2B5EF4-FFF2-40B4-BE49-F238E27FC236}">
                <a16:creationId xmlns:a16="http://schemas.microsoft.com/office/drawing/2014/main" id="{89DFA770-E6FC-6759-1DDC-0B0703B7933C}"/>
              </a:ext>
            </a:extLst>
          </p:cNvPr>
          <p:cNvPicPr>
            <a:picLocks noChangeAspect="1"/>
          </p:cNvPicPr>
          <p:nvPr/>
        </p:nvPicPr>
        <p:blipFill>
          <a:blip r:embed="rId3"/>
          <a:stretch>
            <a:fillRect/>
          </a:stretch>
        </p:blipFill>
        <p:spPr>
          <a:xfrm>
            <a:off x="2585103" y="342767"/>
            <a:ext cx="3817404" cy="1243033"/>
          </a:xfrm>
          <a:prstGeom prst="rect">
            <a:avLst/>
          </a:prstGeom>
        </p:spPr>
      </p:pic>
    </p:spTree>
    <p:extLst>
      <p:ext uri="{BB962C8B-B14F-4D97-AF65-F5344CB8AC3E}">
        <p14:creationId xmlns:p14="http://schemas.microsoft.com/office/powerpoint/2010/main" val="263122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7A7B-8EA8-CF83-75BF-EFF857E16615}"/>
              </a:ext>
            </a:extLst>
          </p:cNvPr>
          <p:cNvSpPr>
            <a:spLocks noGrp="1"/>
          </p:cNvSpPr>
          <p:nvPr>
            <p:ph type="title"/>
          </p:nvPr>
        </p:nvSpPr>
        <p:spPr/>
        <p:txBody>
          <a:bodyPr/>
          <a:lstStyle/>
          <a:p>
            <a:r>
              <a:rPr lang="en-US" dirty="0"/>
              <a:t>My home page</a:t>
            </a:r>
          </a:p>
        </p:txBody>
      </p:sp>
      <p:pic>
        <p:nvPicPr>
          <p:cNvPr id="10" name="Content Placeholder 9">
            <a:extLst>
              <a:ext uri="{FF2B5EF4-FFF2-40B4-BE49-F238E27FC236}">
                <a16:creationId xmlns:a16="http://schemas.microsoft.com/office/drawing/2014/main" id="{7061CD6A-CE84-42CF-C7E3-14122FE81064}"/>
              </a:ext>
            </a:extLst>
          </p:cNvPr>
          <p:cNvPicPr>
            <a:picLocks noGrp="1" noChangeAspect="1"/>
          </p:cNvPicPr>
          <p:nvPr>
            <p:ph sz="half" idx="1"/>
          </p:nvPr>
        </p:nvPicPr>
        <p:blipFill>
          <a:blip r:embed="rId2"/>
          <a:stretch>
            <a:fillRect/>
          </a:stretch>
        </p:blipFill>
        <p:spPr>
          <a:xfrm>
            <a:off x="457200" y="1838909"/>
            <a:ext cx="4038600" cy="4018381"/>
          </a:xfrm>
        </p:spPr>
      </p:pic>
      <p:pic>
        <p:nvPicPr>
          <p:cNvPr id="12" name="Content Placeholder 11">
            <a:extLst>
              <a:ext uri="{FF2B5EF4-FFF2-40B4-BE49-F238E27FC236}">
                <a16:creationId xmlns:a16="http://schemas.microsoft.com/office/drawing/2014/main" id="{19350BB8-77DF-E331-D6A3-32D56E470C06}"/>
              </a:ext>
            </a:extLst>
          </p:cNvPr>
          <p:cNvPicPr>
            <a:picLocks noGrp="1" noChangeAspect="1"/>
          </p:cNvPicPr>
          <p:nvPr>
            <p:ph sz="half" idx="2"/>
          </p:nvPr>
        </p:nvPicPr>
        <p:blipFill>
          <a:blip r:embed="rId3"/>
          <a:stretch>
            <a:fillRect/>
          </a:stretch>
        </p:blipFill>
        <p:spPr>
          <a:xfrm>
            <a:off x="4648200" y="1805220"/>
            <a:ext cx="4038600" cy="4085759"/>
          </a:xfrm>
        </p:spPr>
      </p:pic>
      <p:sp>
        <p:nvSpPr>
          <p:cNvPr id="4" name="Date Placeholder 3">
            <a:extLst>
              <a:ext uri="{FF2B5EF4-FFF2-40B4-BE49-F238E27FC236}">
                <a16:creationId xmlns:a16="http://schemas.microsoft.com/office/drawing/2014/main" id="{E179C516-CEAF-28CF-9BEE-45F8F6647678}"/>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36E22728-D8A7-059D-6EDA-55D73D5A3A8C}"/>
              </a:ext>
            </a:extLst>
          </p:cNvPr>
          <p:cNvSpPr>
            <a:spLocks noGrp="1"/>
          </p:cNvSpPr>
          <p:nvPr>
            <p:ph type="ftr" sz="quarter" idx="11"/>
          </p:nvPr>
        </p:nvSpPr>
        <p:spPr>
          <a:xfrm>
            <a:off x="2375756" y="6381328"/>
            <a:ext cx="4932548" cy="324272"/>
          </a:xfrm>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E3E897C1-D885-3005-8843-02F4A765EE0E}"/>
              </a:ext>
            </a:extLst>
          </p:cNvPr>
          <p:cNvSpPr>
            <a:spLocks noGrp="1"/>
          </p:cNvSpPr>
          <p:nvPr>
            <p:ph type="sldNum" sz="quarter" idx="12"/>
          </p:nvPr>
        </p:nvSpPr>
        <p:spPr/>
        <p:txBody>
          <a:bodyPr/>
          <a:lstStyle/>
          <a:p>
            <a:fld id="{69939382-EC6E-4068-BFA0-9ABC5C19CF3D}" type="slidenum">
              <a:rPr lang="en-US" altLang="en-US" smtClean="0"/>
              <a:pPr/>
              <a:t>2</a:t>
            </a:fld>
            <a:endParaRPr lang="en-US" altLang="en-US"/>
          </a:p>
        </p:txBody>
      </p:sp>
    </p:spTree>
    <p:extLst>
      <p:ext uri="{BB962C8B-B14F-4D97-AF65-F5344CB8AC3E}">
        <p14:creationId xmlns:p14="http://schemas.microsoft.com/office/powerpoint/2010/main" val="410711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99ABC-5694-8A68-3D4C-6005E2BC0890}"/>
              </a:ext>
            </a:extLst>
          </p:cNvPr>
          <p:cNvSpPr>
            <a:spLocks noGrp="1"/>
          </p:cNvSpPr>
          <p:nvPr>
            <p:ph type="title"/>
          </p:nvPr>
        </p:nvSpPr>
        <p:spPr>
          <a:xfrm>
            <a:off x="457200" y="274638"/>
            <a:ext cx="8229600" cy="742094"/>
          </a:xfrm>
        </p:spPr>
        <p:txBody>
          <a:bodyPr/>
          <a:lstStyle/>
          <a:p>
            <a:r>
              <a:rPr lang="en-US" sz="2800" dirty="0"/>
              <a:t>Practice Readiness Education Program (PREP)</a:t>
            </a:r>
          </a:p>
        </p:txBody>
      </p:sp>
      <p:sp>
        <p:nvSpPr>
          <p:cNvPr id="8" name="Content Placeholder 7">
            <a:extLst>
              <a:ext uri="{FF2B5EF4-FFF2-40B4-BE49-F238E27FC236}">
                <a16:creationId xmlns:a16="http://schemas.microsoft.com/office/drawing/2014/main" id="{3085C0D4-9518-FB8E-F205-F984CD09B0CA}"/>
              </a:ext>
            </a:extLst>
          </p:cNvPr>
          <p:cNvSpPr>
            <a:spLocks noGrp="1"/>
          </p:cNvSpPr>
          <p:nvPr>
            <p:ph idx="1"/>
          </p:nvPr>
        </p:nvSpPr>
        <p:spPr>
          <a:xfrm>
            <a:off x="457200" y="1196752"/>
            <a:ext cx="8229600" cy="4899248"/>
          </a:xfrm>
        </p:spPr>
        <p:txBody>
          <a:bodyPr/>
          <a:lstStyle/>
          <a:p>
            <a:pPr marL="0" indent="0">
              <a:buNone/>
            </a:pPr>
            <a:r>
              <a:rPr lang="en-US" sz="2000" dirty="0"/>
              <a:t>Simulated clients are used throughout the 4 phases of PREP</a:t>
            </a:r>
          </a:p>
          <a:p>
            <a:r>
              <a:rPr lang="en-US" sz="2000" dirty="0"/>
              <a:t>Phase 1: Foundation Modules.  Students watch real lawyers interview simulated clients (good/bad performances) and are shown excerpts of the sim client feedback to the good and poor performances</a:t>
            </a:r>
          </a:p>
          <a:p>
            <a:r>
              <a:rPr lang="en-US" sz="2000" dirty="0"/>
              <a:t>Phase 2: Foundation Workshops:  Students are introduced to Assessment Criteria / Rubrics</a:t>
            </a:r>
          </a:p>
          <a:p>
            <a:r>
              <a:rPr lang="en-US" sz="2000" dirty="0"/>
              <a:t>Phase 3:</a:t>
            </a:r>
          </a:p>
          <a:p>
            <a:pPr lvl="1"/>
            <a:r>
              <a:rPr lang="en-US" sz="2000" dirty="0"/>
              <a:t>Virtual Firm Business Law Client interview;</a:t>
            </a:r>
          </a:p>
          <a:p>
            <a:pPr lvl="1"/>
            <a:r>
              <a:rPr lang="en-US" sz="2000" dirty="0"/>
              <a:t>Family Law Client Interview</a:t>
            </a:r>
          </a:p>
          <a:p>
            <a:r>
              <a:rPr lang="en-US" sz="2000" dirty="0"/>
              <a:t>Phase 4: Capstone.  This comprises in-person simulated client interviews and summative assessment.</a:t>
            </a:r>
          </a:p>
          <a:p>
            <a:endParaRPr lang="en-US" sz="1400" dirty="0"/>
          </a:p>
        </p:txBody>
      </p:sp>
      <p:sp>
        <p:nvSpPr>
          <p:cNvPr id="4" name="Date Placeholder 3">
            <a:extLst>
              <a:ext uri="{FF2B5EF4-FFF2-40B4-BE49-F238E27FC236}">
                <a16:creationId xmlns:a16="http://schemas.microsoft.com/office/drawing/2014/main" id="{3CA15B3D-8FC4-835A-4606-3F7260963D15}"/>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F650DF75-7B7C-5AA0-A5CA-978A896E0CBC}"/>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874FF095-C4EF-2B5C-6D28-7E0CBF1840A7}"/>
              </a:ext>
            </a:extLst>
          </p:cNvPr>
          <p:cNvSpPr>
            <a:spLocks noGrp="1"/>
          </p:cNvSpPr>
          <p:nvPr>
            <p:ph type="sldNum" sz="quarter" idx="12"/>
          </p:nvPr>
        </p:nvSpPr>
        <p:spPr/>
        <p:txBody>
          <a:bodyPr/>
          <a:lstStyle/>
          <a:p>
            <a:fld id="{69939382-EC6E-4068-BFA0-9ABC5C19CF3D}" type="slidenum">
              <a:rPr lang="en-US" altLang="en-US" smtClean="0"/>
              <a:pPr/>
              <a:t>20</a:t>
            </a:fld>
            <a:endParaRPr lang="en-US" altLang="en-US"/>
          </a:p>
        </p:txBody>
      </p:sp>
    </p:spTree>
    <p:extLst>
      <p:ext uri="{BB962C8B-B14F-4D97-AF65-F5344CB8AC3E}">
        <p14:creationId xmlns:p14="http://schemas.microsoft.com/office/powerpoint/2010/main" val="312228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CBA7-35F8-6E60-2FDD-D8B23C3E0840}"/>
              </a:ext>
            </a:extLst>
          </p:cNvPr>
          <p:cNvSpPr>
            <a:spLocks noGrp="1"/>
          </p:cNvSpPr>
          <p:nvPr>
            <p:ph type="title"/>
          </p:nvPr>
        </p:nvSpPr>
        <p:spPr/>
        <p:txBody>
          <a:bodyPr/>
          <a:lstStyle/>
          <a:p>
            <a:r>
              <a:rPr lang="en-US" sz="3200" dirty="0">
                <a:effectLst/>
              </a:rPr>
              <a:t>Transitioning Simulated Client Interviews from Face-to-Face to Online</a:t>
            </a:r>
          </a:p>
        </p:txBody>
      </p:sp>
      <p:sp>
        <p:nvSpPr>
          <p:cNvPr id="7" name="Content Placeholder 6">
            <a:extLst>
              <a:ext uri="{FF2B5EF4-FFF2-40B4-BE49-F238E27FC236}">
                <a16:creationId xmlns:a16="http://schemas.microsoft.com/office/drawing/2014/main" id="{8588B172-B2F6-1A2A-AC99-D3280294C2BE}"/>
              </a:ext>
            </a:extLst>
          </p:cNvPr>
          <p:cNvSpPr>
            <a:spLocks noGrp="1"/>
          </p:cNvSpPr>
          <p:nvPr>
            <p:ph sz="half" idx="1"/>
          </p:nvPr>
        </p:nvSpPr>
        <p:spPr>
          <a:xfrm>
            <a:off x="323528" y="1600200"/>
            <a:ext cx="4172272" cy="4495800"/>
          </a:xfrm>
        </p:spPr>
        <p:txBody>
          <a:bodyPr/>
          <a:lstStyle/>
          <a:p>
            <a:pPr marL="0" indent="0">
              <a:buNone/>
            </a:pPr>
            <a:endParaRPr lang="en-US" dirty="0"/>
          </a:p>
          <a:p>
            <a:pPr marL="0" indent="0">
              <a:buNone/>
            </a:pPr>
            <a:r>
              <a:rPr lang="en-US" sz="2000" dirty="0">
                <a:effectLst/>
              </a:rPr>
              <a:t>Paul Maharg &amp; Angela </a:t>
            </a:r>
            <a:r>
              <a:rPr lang="en-US" sz="2000" dirty="0" err="1">
                <a:effectLst/>
              </a:rPr>
              <a:t>Yenssen</a:t>
            </a:r>
            <a:br>
              <a:rPr lang="en-US" sz="2000" dirty="0">
                <a:effectLst/>
              </a:rPr>
            </a:br>
            <a:endParaRPr lang="en-US" sz="2000" dirty="0">
              <a:effectLst/>
            </a:endParaRPr>
          </a:p>
          <a:p>
            <a:pPr marL="0" indent="0">
              <a:buNone/>
            </a:pPr>
            <a:r>
              <a:rPr lang="en-US" sz="2000" dirty="0">
                <a:effectLst/>
              </a:rPr>
              <a:t>13 European Journal of Law and Technology No. 3 (2022)</a:t>
            </a:r>
          </a:p>
        </p:txBody>
      </p:sp>
      <p:pic>
        <p:nvPicPr>
          <p:cNvPr id="10" name="Content Placeholder 9">
            <a:extLst>
              <a:ext uri="{FF2B5EF4-FFF2-40B4-BE49-F238E27FC236}">
                <a16:creationId xmlns:a16="http://schemas.microsoft.com/office/drawing/2014/main" id="{15377CA8-CF84-339D-0EA5-5B9E953F034A}"/>
              </a:ext>
            </a:extLst>
          </p:cNvPr>
          <p:cNvPicPr>
            <a:picLocks noGrp="1" noChangeAspect="1"/>
          </p:cNvPicPr>
          <p:nvPr>
            <p:ph sz="half" idx="2"/>
          </p:nvPr>
        </p:nvPicPr>
        <p:blipFill>
          <a:blip r:embed="rId2"/>
          <a:stretch>
            <a:fillRect/>
          </a:stretch>
        </p:blipFill>
        <p:spPr>
          <a:xfrm>
            <a:off x="4648200" y="1852108"/>
            <a:ext cx="4038600" cy="3991984"/>
          </a:xfrm>
        </p:spPr>
      </p:pic>
      <p:sp>
        <p:nvSpPr>
          <p:cNvPr id="4" name="Date Placeholder 3">
            <a:extLst>
              <a:ext uri="{FF2B5EF4-FFF2-40B4-BE49-F238E27FC236}">
                <a16:creationId xmlns:a16="http://schemas.microsoft.com/office/drawing/2014/main" id="{B338C192-0219-1201-FEC2-023BF3B739B4}"/>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9EE346B1-5285-C37C-6F56-F0BA4E78AF26}"/>
              </a:ext>
            </a:extLst>
          </p:cNvPr>
          <p:cNvSpPr>
            <a:spLocks noGrp="1"/>
          </p:cNvSpPr>
          <p:nvPr>
            <p:ph type="ftr" sz="quarter" idx="11"/>
          </p:nvPr>
        </p:nvSpPr>
        <p:spPr>
          <a:xfrm>
            <a:off x="2801652" y="6417332"/>
            <a:ext cx="4038600" cy="288268"/>
          </a:xfrm>
        </p:spPr>
        <p:txBody>
          <a:bodyPr/>
          <a:lstStyle/>
          <a:p>
            <a:r>
              <a:rPr lang="en-US" altLang="en-US" dirty="0"/>
              <a:t>IJCLE/ENCLE Conference Univ of Amsterdam</a:t>
            </a:r>
          </a:p>
        </p:txBody>
      </p:sp>
      <p:sp>
        <p:nvSpPr>
          <p:cNvPr id="6" name="Slide Number Placeholder 5">
            <a:extLst>
              <a:ext uri="{FF2B5EF4-FFF2-40B4-BE49-F238E27FC236}">
                <a16:creationId xmlns:a16="http://schemas.microsoft.com/office/drawing/2014/main" id="{2A259575-C4B6-28EE-33FD-B47EFC6CE57D}"/>
              </a:ext>
            </a:extLst>
          </p:cNvPr>
          <p:cNvSpPr>
            <a:spLocks noGrp="1"/>
          </p:cNvSpPr>
          <p:nvPr>
            <p:ph type="sldNum" sz="quarter" idx="12"/>
          </p:nvPr>
        </p:nvSpPr>
        <p:spPr/>
        <p:txBody>
          <a:bodyPr/>
          <a:lstStyle/>
          <a:p>
            <a:fld id="{69939382-EC6E-4068-BFA0-9ABC5C19CF3D}" type="slidenum">
              <a:rPr lang="en-US" altLang="en-US" smtClean="0"/>
              <a:pPr/>
              <a:t>21</a:t>
            </a:fld>
            <a:endParaRPr lang="en-US" altLang="en-US"/>
          </a:p>
        </p:txBody>
      </p:sp>
    </p:spTree>
    <p:extLst>
      <p:ext uri="{BB962C8B-B14F-4D97-AF65-F5344CB8AC3E}">
        <p14:creationId xmlns:p14="http://schemas.microsoft.com/office/powerpoint/2010/main" val="251945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C2697-093F-6FD3-B0D8-232BE0A1B7F6}"/>
              </a:ext>
            </a:extLst>
          </p:cNvPr>
          <p:cNvSpPr>
            <a:spLocks noGrp="1"/>
          </p:cNvSpPr>
          <p:nvPr>
            <p:ph type="title"/>
          </p:nvPr>
        </p:nvSpPr>
        <p:spPr>
          <a:xfrm>
            <a:off x="457200" y="274638"/>
            <a:ext cx="8229600" cy="850106"/>
          </a:xfrm>
        </p:spPr>
        <p:txBody>
          <a:bodyPr/>
          <a:lstStyle/>
          <a:p>
            <a:r>
              <a:rPr lang="en-US" sz="2800" dirty="0"/>
              <a:t>Brief timetable for Sim Client project development</a:t>
            </a:r>
            <a:br>
              <a:rPr lang="en-US" sz="1200" dirty="0"/>
            </a:br>
            <a:r>
              <a:rPr lang="en-US" sz="1800" dirty="0">
                <a:hlinkClick r:id="rId2"/>
              </a:rPr>
              <a:t>https://simclient.osgoode.yorku.ca/workshop-resources/</a:t>
            </a:r>
            <a:r>
              <a:rPr lang="en-US" sz="1800" dirty="0"/>
              <a:t> </a:t>
            </a:r>
          </a:p>
        </p:txBody>
      </p:sp>
      <p:pic>
        <p:nvPicPr>
          <p:cNvPr id="10" name="Content Placeholder 9">
            <a:extLst>
              <a:ext uri="{FF2B5EF4-FFF2-40B4-BE49-F238E27FC236}">
                <a16:creationId xmlns:a16="http://schemas.microsoft.com/office/drawing/2014/main" id="{5000363F-D628-6C8E-9FEC-A4954DCD1CEE}"/>
              </a:ext>
            </a:extLst>
          </p:cNvPr>
          <p:cNvPicPr>
            <a:picLocks noGrp="1" noChangeAspect="1"/>
          </p:cNvPicPr>
          <p:nvPr>
            <p:ph idx="1"/>
          </p:nvPr>
        </p:nvPicPr>
        <p:blipFill>
          <a:blip r:embed="rId3"/>
          <a:stretch>
            <a:fillRect/>
          </a:stretch>
        </p:blipFill>
        <p:spPr>
          <a:xfrm>
            <a:off x="967880" y="1341438"/>
            <a:ext cx="7208239" cy="4754562"/>
          </a:xfrm>
        </p:spPr>
      </p:pic>
      <p:sp>
        <p:nvSpPr>
          <p:cNvPr id="4" name="Date Placeholder 3">
            <a:extLst>
              <a:ext uri="{FF2B5EF4-FFF2-40B4-BE49-F238E27FC236}">
                <a16:creationId xmlns:a16="http://schemas.microsoft.com/office/drawing/2014/main" id="{81CF2EF8-772D-806B-1F52-0794EC328369}"/>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42D94E64-5624-0873-8E4A-5DDF51C4DC06}"/>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5E6A8AED-1079-F148-304D-43B964D1E85C}"/>
              </a:ext>
            </a:extLst>
          </p:cNvPr>
          <p:cNvSpPr>
            <a:spLocks noGrp="1"/>
          </p:cNvSpPr>
          <p:nvPr>
            <p:ph type="sldNum" sz="quarter" idx="12"/>
          </p:nvPr>
        </p:nvSpPr>
        <p:spPr/>
        <p:txBody>
          <a:bodyPr/>
          <a:lstStyle/>
          <a:p>
            <a:fld id="{69939382-EC6E-4068-BFA0-9ABC5C19CF3D}" type="slidenum">
              <a:rPr lang="en-US" altLang="en-US" smtClean="0"/>
              <a:pPr/>
              <a:t>22</a:t>
            </a:fld>
            <a:endParaRPr lang="en-US" altLang="en-US"/>
          </a:p>
        </p:txBody>
      </p:sp>
    </p:spTree>
    <p:extLst>
      <p:ext uri="{BB962C8B-B14F-4D97-AF65-F5344CB8AC3E}">
        <p14:creationId xmlns:p14="http://schemas.microsoft.com/office/powerpoint/2010/main" val="337861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AB8E-4B18-ECED-7429-10935075596E}"/>
              </a:ext>
            </a:extLst>
          </p:cNvPr>
          <p:cNvSpPr>
            <a:spLocks noGrp="1"/>
          </p:cNvSpPr>
          <p:nvPr>
            <p:ph type="title"/>
          </p:nvPr>
        </p:nvSpPr>
        <p:spPr/>
        <p:txBody>
          <a:bodyPr/>
          <a:lstStyle/>
          <a:p>
            <a:r>
              <a:rPr lang="en-US" sz="3200" dirty="0"/>
              <a:t>Paul Maharg Blog</a:t>
            </a:r>
            <a:br>
              <a:rPr lang="en-US" sz="3200" dirty="0"/>
            </a:br>
            <a:r>
              <a:rPr lang="en-US" sz="3200" dirty="0"/>
              <a:t>Resources for July 20 workshop</a:t>
            </a:r>
          </a:p>
        </p:txBody>
      </p:sp>
      <p:pic>
        <p:nvPicPr>
          <p:cNvPr id="12" name="Content Placeholder 11">
            <a:extLst>
              <a:ext uri="{FF2B5EF4-FFF2-40B4-BE49-F238E27FC236}">
                <a16:creationId xmlns:a16="http://schemas.microsoft.com/office/drawing/2014/main" id="{C3D6837B-C84D-5600-D623-9A4B6F930E7F}"/>
              </a:ext>
            </a:extLst>
          </p:cNvPr>
          <p:cNvPicPr>
            <a:picLocks noGrp="1" noChangeAspect="1"/>
          </p:cNvPicPr>
          <p:nvPr>
            <p:ph sz="half" idx="1"/>
          </p:nvPr>
        </p:nvPicPr>
        <p:blipFill>
          <a:blip r:embed="rId2"/>
          <a:stretch>
            <a:fillRect/>
          </a:stretch>
        </p:blipFill>
        <p:spPr>
          <a:xfrm>
            <a:off x="457200" y="2164966"/>
            <a:ext cx="4038600" cy="3366267"/>
          </a:xfrm>
        </p:spPr>
      </p:pic>
      <p:pic>
        <p:nvPicPr>
          <p:cNvPr id="14" name="Content Placeholder 13">
            <a:extLst>
              <a:ext uri="{FF2B5EF4-FFF2-40B4-BE49-F238E27FC236}">
                <a16:creationId xmlns:a16="http://schemas.microsoft.com/office/drawing/2014/main" id="{644E227C-86A0-ACAA-9C22-091E5BCC2C15}"/>
              </a:ext>
            </a:extLst>
          </p:cNvPr>
          <p:cNvPicPr>
            <a:picLocks noGrp="1" noChangeAspect="1"/>
          </p:cNvPicPr>
          <p:nvPr>
            <p:ph sz="half" idx="2"/>
          </p:nvPr>
        </p:nvPicPr>
        <p:blipFill>
          <a:blip r:embed="rId3"/>
          <a:stretch>
            <a:fillRect/>
          </a:stretch>
        </p:blipFill>
        <p:spPr>
          <a:xfrm>
            <a:off x="4648200" y="1868724"/>
            <a:ext cx="4038600" cy="3958752"/>
          </a:xfrm>
        </p:spPr>
      </p:pic>
      <p:sp>
        <p:nvSpPr>
          <p:cNvPr id="4" name="Date Placeholder 3">
            <a:extLst>
              <a:ext uri="{FF2B5EF4-FFF2-40B4-BE49-F238E27FC236}">
                <a16:creationId xmlns:a16="http://schemas.microsoft.com/office/drawing/2014/main" id="{049D2EC4-FC9E-65EE-1C92-6A4F3BB87B4B}"/>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B6BFE9B3-6F25-92AB-A8AA-F01F3908F039}"/>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082F4207-E151-AE32-514D-DB280B3AB1C8}"/>
              </a:ext>
            </a:extLst>
          </p:cNvPr>
          <p:cNvSpPr>
            <a:spLocks noGrp="1"/>
          </p:cNvSpPr>
          <p:nvPr>
            <p:ph type="sldNum" sz="quarter" idx="12"/>
          </p:nvPr>
        </p:nvSpPr>
        <p:spPr/>
        <p:txBody>
          <a:bodyPr/>
          <a:lstStyle/>
          <a:p>
            <a:fld id="{69939382-EC6E-4068-BFA0-9ABC5C19CF3D}" type="slidenum">
              <a:rPr lang="en-US" altLang="en-US" smtClean="0"/>
              <a:pPr/>
              <a:t>23</a:t>
            </a:fld>
            <a:endParaRPr lang="en-US" altLang="en-US"/>
          </a:p>
        </p:txBody>
      </p:sp>
    </p:spTree>
    <p:extLst>
      <p:ext uri="{BB962C8B-B14F-4D97-AF65-F5344CB8AC3E}">
        <p14:creationId xmlns:p14="http://schemas.microsoft.com/office/powerpoint/2010/main" val="236217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AB8E-4B18-ECED-7429-10935075596E}"/>
              </a:ext>
            </a:extLst>
          </p:cNvPr>
          <p:cNvSpPr>
            <a:spLocks noGrp="1"/>
          </p:cNvSpPr>
          <p:nvPr>
            <p:ph type="title"/>
          </p:nvPr>
        </p:nvSpPr>
        <p:spPr/>
        <p:txBody>
          <a:bodyPr/>
          <a:lstStyle/>
          <a:p>
            <a:r>
              <a:rPr lang="en-US" sz="3200" dirty="0"/>
              <a:t>Paul Maharg Blog</a:t>
            </a:r>
            <a:br>
              <a:rPr lang="en-US" sz="3200" dirty="0"/>
            </a:br>
            <a:r>
              <a:rPr lang="en-US" sz="3200" dirty="0"/>
              <a:t>More detailed information on </a:t>
            </a:r>
            <a:r>
              <a:rPr lang="en-US" sz="3200" dirty="0" err="1"/>
              <a:t>SimClients</a:t>
            </a:r>
            <a:endParaRPr lang="en-US" sz="3200" dirty="0"/>
          </a:p>
        </p:txBody>
      </p:sp>
      <p:sp>
        <p:nvSpPr>
          <p:cNvPr id="4" name="Date Placeholder 3">
            <a:extLst>
              <a:ext uri="{FF2B5EF4-FFF2-40B4-BE49-F238E27FC236}">
                <a16:creationId xmlns:a16="http://schemas.microsoft.com/office/drawing/2014/main" id="{049D2EC4-FC9E-65EE-1C92-6A4F3BB87B4B}"/>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B6BFE9B3-6F25-92AB-A8AA-F01F3908F039}"/>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082F4207-E151-AE32-514D-DB280B3AB1C8}"/>
              </a:ext>
            </a:extLst>
          </p:cNvPr>
          <p:cNvSpPr>
            <a:spLocks noGrp="1"/>
          </p:cNvSpPr>
          <p:nvPr>
            <p:ph type="sldNum" sz="quarter" idx="12"/>
          </p:nvPr>
        </p:nvSpPr>
        <p:spPr/>
        <p:txBody>
          <a:bodyPr/>
          <a:lstStyle/>
          <a:p>
            <a:fld id="{69939382-EC6E-4068-BFA0-9ABC5C19CF3D}" type="slidenum">
              <a:rPr lang="en-US" altLang="en-US" smtClean="0"/>
              <a:pPr/>
              <a:t>24</a:t>
            </a:fld>
            <a:endParaRPr lang="en-US" altLang="en-US"/>
          </a:p>
        </p:txBody>
      </p:sp>
      <p:pic>
        <p:nvPicPr>
          <p:cNvPr id="8" name="Content Placeholder 7">
            <a:extLst>
              <a:ext uri="{FF2B5EF4-FFF2-40B4-BE49-F238E27FC236}">
                <a16:creationId xmlns:a16="http://schemas.microsoft.com/office/drawing/2014/main" id="{68E68AA3-6B36-5813-6F8F-CF8217CFB4EB}"/>
              </a:ext>
            </a:extLst>
          </p:cNvPr>
          <p:cNvPicPr>
            <a:picLocks noGrp="1" noChangeAspect="1"/>
          </p:cNvPicPr>
          <p:nvPr>
            <p:ph sz="half" idx="1"/>
          </p:nvPr>
        </p:nvPicPr>
        <p:blipFill>
          <a:blip r:embed="rId2"/>
          <a:stretch>
            <a:fillRect/>
          </a:stretch>
        </p:blipFill>
        <p:spPr>
          <a:xfrm>
            <a:off x="605408" y="1971490"/>
            <a:ext cx="4038600" cy="1109133"/>
          </a:xfrm>
        </p:spPr>
      </p:pic>
      <p:pic>
        <p:nvPicPr>
          <p:cNvPr id="11" name="Content Placeholder 10">
            <a:extLst>
              <a:ext uri="{FF2B5EF4-FFF2-40B4-BE49-F238E27FC236}">
                <a16:creationId xmlns:a16="http://schemas.microsoft.com/office/drawing/2014/main" id="{F0404770-CB83-7EB2-ED66-FFF094C88BB5}"/>
              </a:ext>
            </a:extLst>
          </p:cNvPr>
          <p:cNvPicPr>
            <a:picLocks noGrp="1" noChangeAspect="1"/>
          </p:cNvPicPr>
          <p:nvPr>
            <p:ph sz="half" idx="2"/>
          </p:nvPr>
        </p:nvPicPr>
        <p:blipFill>
          <a:blip r:embed="rId3"/>
          <a:stretch>
            <a:fillRect/>
          </a:stretch>
        </p:blipFill>
        <p:spPr>
          <a:xfrm>
            <a:off x="4648200" y="1813779"/>
            <a:ext cx="4038600" cy="4068642"/>
          </a:xfrm>
        </p:spPr>
      </p:pic>
    </p:spTree>
    <p:extLst>
      <p:ext uri="{BB962C8B-B14F-4D97-AF65-F5344CB8AC3E}">
        <p14:creationId xmlns:p14="http://schemas.microsoft.com/office/powerpoint/2010/main" val="127948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C0CC91A-DD39-59AA-BAD0-7472CA268EDA}"/>
              </a:ext>
            </a:extLst>
          </p:cNvPr>
          <p:cNvSpPr>
            <a:spLocks noGrp="1"/>
          </p:cNvSpPr>
          <p:nvPr>
            <p:ph type="title"/>
          </p:nvPr>
        </p:nvSpPr>
        <p:spPr>
          <a:xfrm>
            <a:off x="457200" y="152399"/>
            <a:ext cx="8229600" cy="1079587"/>
          </a:xfrm>
        </p:spPr>
        <p:txBody>
          <a:bodyPr/>
          <a:lstStyle/>
          <a:p>
            <a:r>
              <a:rPr lang="en-US" sz="3200" dirty="0" err="1">
                <a:effectLst/>
              </a:rPr>
              <a:t>Osgoode</a:t>
            </a:r>
            <a:r>
              <a:rPr lang="en-US" sz="3200" dirty="0">
                <a:effectLst/>
              </a:rPr>
              <a:t> Hall Law School </a:t>
            </a:r>
            <a:br>
              <a:rPr lang="en-US" sz="3200" dirty="0">
                <a:effectLst/>
              </a:rPr>
            </a:br>
            <a:r>
              <a:rPr lang="en-US" sz="3200" dirty="0">
                <a:effectLst/>
              </a:rPr>
              <a:t>York University, Toronto</a:t>
            </a:r>
          </a:p>
        </p:txBody>
      </p:sp>
      <p:pic>
        <p:nvPicPr>
          <p:cNvPr id="8" name="Content Placeholder 7">
            <a:extLst>
              <a:ext uri="{FF2B5EF4-FFF2-40B4-BE49-F238E27FC236}">
                <a16:creationId xmlns:a16="http://schemas.microsoft.com/office/drawing/2014/main" id="{7CF6522B-05BF-9390-63E3-1ED0E0F5D275}"/>
              </a:ext>
            </a:extLst>
          </p:cNvPr>
          <p:cNvPicPr>
            <a:picLocks noGrp="1" noChangeAspect="1"/>
          </p:cNvPicPr>
          <p:nvPr>
            <p:ph idx="1"/>
          </p:nvPr>
        </p:nvPicPr>
        <p:blipFill>
          <a:blip r:embed="rId2"/>
          <a:stretch>
            <a:fillRect/>
          </a:stretch>
        </p:blipFill>
        <p:spPr>
          <a:xfrm>
            <a:off x="2303748" y="1231986"/>
            <a:ext cx="4335585" cy="3963144"/>
          </a:xfrm>
        </p:spPr>
      </p:pic>
      <p:sp>
        <p:nvSpPr>
          <p:cNvPr id="2" name="Date Placeholder 1">
            <a:extLst>
              <a:ext uri="{FF2B5EF4-FFF2-40B4-BE49-F238E27FC236}">
                <a16:creationId xmlns:a16="http://schemas.microsoft.com/office/drawing/2014/main" id="{CCACA779-06C0-B6F3-A617-075A084367E2}"/>
              </a:ext>
            </a:extLst>
          </p:cNvPr>
          <p:cNvSpPr>
            <a:spLocks noGrp="1"/>
          </p:cNvSpPr>
          <p:nvPr>
            <p:ph type="dt" sz="half" idx="10"/>
          </p:nvPr>
        </p:nvSpPr>
        <p:spPr/>
        <p:txBody>
          <a:bodyPr/>
          <a:lstStyle/>
          <a:p>
            <a:r>
              <a:rPr lang="en-US" altLang="en-US"/>
              <a:t>July 22, 2024</a:t>
            </a:r>
          </a:p>
        </p:txBody>
      </p:sp>
      <p:sp>
        <p:nvSpPr>
          <p:cNvPr id="3" name="Footer Placeholder 2">
            <a:extLst>
              <a:ext uri="{FF2B5EF4-FFF2-40B4-BE49-F238E27FC236}">
                <a16:creationId xmlns:a16="http://schemas.microsoft.com/office/drawing/2014/main" id="{A7CA18A7-63DE-9036-49AD-33357A683F5E}"/>
              </a:ext>
            </a:extLst>
          </p:cNvPr>
          <p:cNvSpPr>
            <a:spLocks noGrp="1"/>
          </p:cNvSpPr>
          <p:nvPr>
            <p:ph type="ftr" sz="quarter" idx="11"/>
          </p:nvPr>
        </p:nvSpPr>
        <p:spPr/>
        <p:txBody>
          <a:bodyPr/>
          <a:lstStyle/>
          <a:p>
            <a:r>
              <a:rPr lang="en-US" altLang="en-US"/>
              <a:t>IJCLE/ENCLE Conference Univ of Amsterdam</a:t>
            </a:r>
          </a:p>
        </p:txBody>
      </p:sp>
      <p:sp>
        <p:nvSpPr>
          <p:cNvPr id="4" name="Slide Number Placeholder 3">
            <a:extLst>
              <a:ext uri="{FF2B5EF4-FFF2-40B4-BE49-F238E27FC236}">
                <a16:creationId xmlns:a16="http://schemas.microsoft.com/office/drawing/2014/main" id="{04D89171-C4D1-2476-B6B9-FC24277DF546}"/>
              </a:ext>
            </a:extLst>
          </p:cNvPr>
          <p:cNvSpPr>
            <a:spLocks noGrp="1"/>
          </p:cNvSpPr>
          <p:nvPr>
            <p:ph type="sldNum" sz="quarter" idx="12"/>
          </p:nvPr>
        </p:nvSpPr>
        <p:spPr/>
        <p:txBody>
          <a:bodyPr/>
          <a:lstStyle/>
          <a:p>
            <a:fld id="{8ACF5EF6-591A-4901-B418-D84453BF8751}" type="slidenum">
              <a:rPr lang="en-US" altLang="en-US" smtClean="0"/>
              <a:pPr/>
              <a:t>25</a:t>
            </a:fld>
            <a:endParaRPr lang="en-US" altLang="en-US"/>
          </a:p>
        </p:txBody>
      </p:sp>
      <p:pic>
        <p:nvPicPr>
          <p:cNvPr id="14" name="Picture 13">
            <a:extLst>
              <a:ext uri="{FF2B5EF4-FFF2-40B4-BE49-F238E27FC236}">
                <a16:creationId xmlns:a16="http://schemas.microsoft.com/office/drawing/2014/main" id="{49319E7C-0BDF-C335-B2DC-D9D0AEC069B8}"/>
              </a:ext>
            </a:extLst>
          </p:cNvPr>
          <p:cNvPicPr>
            <a:picLocks noChangeAspect="1"/>
          </p:cNvPicPr>
          <p:nvPr/>
        </p:nvPicPr>
        <p:blipFill>
          <a:blip r:embed="rId3"/>
          <a:stretch>
            <a:fillRect/>
          </a:stretch>
        </p:blipFill>
        <p:spPr>
          <a:xfrm>
            <a:off x="683568" y="5373601"/>
            <a:ext cx="8153400" cy="504825"/>
          </a:xfrm>
          <a:prstGeom prst="rect">
            <a:avLst/>
          </a:prstGeom>
        </p:spPr>
      </p:pic>
    </p:spTree>
    <p:extLst>
      <p:ext uri="{BB962C8B-B14F-4D97-AF65-F5344CB8AC3E}">
        <p14:creationId xmlns:p14="http://schemas.microsoft.com/office/powerpoint/2010/main" val="22380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E124-5472-4CD1-BCF7-A693FCE6BD59}"/>
              </a:ext>
            </a:extLst>
          </p:cNvPr>
          <p:cNvSpPr>
            <a:spLocks noGrp="1"/>
          </p:cNvSpPr>
          <p:nvPr>
            <p:ph type="title"/>
          </p:nvPr>
        </p:nvSpPr>
        <p:spPr>
          <a:xfrm>
            <a:off x="457200" y="274638"/>
            <a:ext cx="8229600" cy="706090"/>
          </a:xfrm>
        </p:spPr>
        <p:txBody>
          <a:bodyPr/>
          <a:lstStyle/>
          <a:p>
            <a:r>
              <a:rPr lang="en-US" dirty="0" err="1">
                <a:effectLst/>
              </a:rPr>
              <a:t>Osgoode</a:t>
            </a:r>
            <a:r>
              <a:rPr lang="en-US" dirty="0">
                <a:effectLst/>
              </a:rPr>
              <a:t> Workshop Website</a:t>
            </a:r>
          </a:p>
        </p:txBody>
      </p:sp>
      <p:pic>
        <p:nvPicPr>
          <p:cNvPr id="8" name="Content Placeholder 7">
            <a:extLst>
              <a:ext uri="{FF2B5EF4-FFF2-40B4-BE49-F238E27FC236}">
                <a16:creationId xmlns:a16="http://schemas.microsoft.com/office/drawing/2014/main" id="{AB8D4510-67F2-E06B-C27D-E1941DED94C3}"/>
              </a:ext>
            </a:extLst>
          </p:cNvPr>
          <p:cNvPicPr>
            <a:picLocks noGrp="1" noChangeAspect="1"/>
          </p:cNvPicPr>
          <p:nvPr>
            <p:ph idx="1"/>
          </p:nvPr>
        </p:nvPicPr>
        <p:blipFill>
          <a:blip r:embed="rId2"/>
          <a:stretch>
            <a:fillRect/>
          </a:stretch>
        </p:blipFill>
        <p:spPr>
          <a:xfrm>
            <a:off x="2072862" y="1312863"/>
            <a:ext cx="4998276" cy="4935537"/>
          </a:xfrm>
        </p:spPr>
      </p:pic>
      <p:sp>
        <p:nvSpPr>
          <p:cNvPr id="4" name="Date Placeholder 3">
            <a:extLst>
              <a:ext uri="{FF2B5EF4-FFF2-40B4-BE49-F238E27FC236}">
                <a16:creationId xmlns:a16="http://schemas.microsoft.com/office/drawing/2014/main" id="{9F39F9C9-8E3C-60F5-4686-BB0C82C096D4}"/>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2A4BE443-52E5-CC7B-1E25-FDA644E91FC7}"/>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405EFAC8-6EC6-594A-5F6C-EC8DF6DA6E7E}"/>
              </a:ext>
            </a:extLst>
          </p:cNvPr>
          <p:cNvSpPr>
            <a:spLocks noGrp="1"/>
          </p:cNvSpPr>
          <p:nvPr>
            <p:ph type="sldNum" sz="quarter" idx="12"/>
          </p:nvPr>
        </p:nvSpPr>
        <p:spPr/>
        <p:txBody>
          <a:bodyPr/>
          <a:lstStyle/>
          <a:p>
            <a:fld id="{69939382-EC6E-4068-BFA0-9ABC5C19CF3D}" type="slidenum">
              <a:rPr lang="en-US" altLang="en-US" smtClean="0"/>
              <a:pPr/>
              <a:t>26</a:t>
            </a:fld>
            <a:endParaRPr lang="en-US" altLang="en-US"/>
          </a:p>
        </p:txBody>
      </p:sp>
    </p:spTree>
    <p:extLst>
      <p:ext uri="{BB962C8B-B14F-4D97-AF65-F5344CB8AC3E}">
        <p14:creationId xmlns:p14="http://schemas.microsoft.com/office/powerpoint/2010/main" val="61505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6F01E-D593-96A7-BADC-15589DF0B4C8}"/>
              </a:ext>
            </a:extLst>
          </p:cNvPr>
          <p:cNvSpPr>
            <a:spLocks noGrp="1"/>
          </p:cNvSpPr>
          <p:nvPr>
            <p:ph type="title"/>
          </p:nvPr>
        </p:nvSpPr>
        <p:spPr>
          <a:xfrm>
            <a:off x="630238" y="152401"/>
            <a:ext cx="7886700" cy="823912"/>
          </a:xfrm>
        </p:spPr>
        <p:txBody>
          <a:bodyPr/>
          <a:lstStyle/>
          <a:p>
            <a:r>
              <a:rPr lang="en-US" dirty="0">
                <a:effectLst/>
              </a:rPr>
              <a:t>Download this presentation</a:t>
            </a:r>
          </a:p>
        </p:txBody>
      </p:sp>
      <p:sp>
        <p:nvSpPr>
          <p:cNvPr id="9" name="Text Placeholder 8">
            <a:extLst>
              <a:ext uri="{FF2B5EF4-FFF2-40B4-BE49-F238E27FC236}">
                <a16:creationId xmlns:a16="http://schemas.microsoft.com/office/drawing/2014/main" id="{638E799C-964C-EB9A-EB56-AE00099F6FD1}"/>
              </a:ext>
            </a:extLst>
          </p:cNvPr>
          <p:cNvSpPr>
            <a:spLocks noGrp="1"/>
          </p:cNvSpPr>
          <p:nvPr>
            <p:ph type="body" idx="1"/>
          </p:nvPr>
        </p:nvSpPr>
        <p:spPr>
          <a:xfrm>
            <a:off x="630238" y="976313"/>
            <a:ext cx="3868737" cy="580479"/>
          </a:xfrm>
        </p:spPr>
        <p:txBody>
          <a:bodyPr/>
          <a:lstStyle/>
          <a:p>
            <a:pPr algn="ctr"/>
            <a:r>
              <a:rPr lang="en-US" b="0" dirty="0">
                <a:effectLst/>
              </a:rPr>
              <a:t>PPT</a:t>
            </a:r>
          </a:p>
        </p:txBody>
      </p:sp>
      <p:sp>
        <p:nvSpPr>
          <p:cNvPr id="11" name="Text Placeholder 10">
            <a:extLst>
              <a:ext uri="{FF2B5EF4-FFF2-40B4-BE49-F238E27FC236}">
                <a16:creationId xmlns:a16="http://schemas.microsoft.com/office/drawing/2014/main" id="{77A1629F-0687-C61B-5FD9-89C55E511054}"/>
              </a:ext>
            </a:extLst>
          </p:cNvPr>
          <p:cNvSpPr>
            <a:spLocks noGrp="1"/>
          </p:cNvSpPr>
          <p:nvPr>
            <p:ph type="body" sz="quarter" idx="3"/>
          </p:nvPr>
        </p:nvSpPr>
        <p:spPr>
          <a:xfrm>
            <a:off x="4629150" y="976313"/>
            <a:ext cx="3887788" cy="472467"/>
          </a:xfrm>
        </p:spPr>
        <p:txBody>
          <a:bodyPr/>
          <a:lstStyle/>
          <a:p>
            <a:pPr algn="ctr"/>
            <a:r>
              <a:rPr lang="en-US" b="0" dirty="0">
                <a:effectLst/>
              </a:rPr>
              <a:t>PDF</a:t>
            </a:r>
          </a:p>
        </p:txBody>
      </p:sp>
      <p:sp>
        <p:nvSpPr>
          <p:cNvPr id="2" name="Date Placeholder 1">
            <a:extLst>
              <a:ext uri="{FF2B5EF4-FFF2-40B4-BE49-F238E27FC236}">
                <a16:creationId xmlns:a16="http://schemas.microsoft.com/office/drawing/2014/main" id="{7009B78A-4AFD-6FA1-6E2B-60363B6926D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July 22, 2024</a:t>
            </a:r>
          </a:p>
        </p:txBody>
      </p:sp>
      <p:sp>
        <p:nvSpPr>
          <p:cNvPr id="3" name="Footer Placeholder 2">
            <a:extLst>
              <a:ext uri="{FF2B5EF4-FFF2-40B4-BE49-F238E27FC236}">
                <a16:creationId xmlns:a16="http://schemas.microsoft.com/office/drawing/2014/main" id="{3C1719F1-8568-BBFA-6215-86FEF49EF4C0}"/>
              </a:ext>
            </a:extLst>
          </p:cNvPr>
          <p:cNvSpPr>
            <a:spLocks noGrp="1"/>
          </p:cNvSpPr>
          <p:nvPr>
            <p:ph type="ftr" sz="quarter" idx="11"/>
          </p:nvPr>
        </p:nvSpPr>
        <p:spPr>
          <a:xfrm>
            <a:off x="3124200" y="6248400"/>
            <a:ext cx="3680048"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IJCLE/ENCLE Conference Univ of Amsterdam</a:t>
            </a:r>
          </a:p>
        </p:txBody>
      </p:sp>
      <p:sp>
        <p:nvSpPr>
          <p:cNvPr id="4" name="Slide Number Placeholder 3">
            <a:extLst>
              <a:ext uri="{FF2B5EF4-FFF2-40B4-BE49-F238E27FC236}">
                <a16:creationId xmlns:a16="http://schemas.microsoft.com/office/drawing/2014/main" id="{88B97B81-7CD1-C24E-8912-B9E165A0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CF5EF6-591A-4901-B418-D84453BF875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pic>
        <p:nvPicPr>
          <p:cNvPr id="10" name="Content Placeholder 9">
            <a:extLst>
              <a:ext uri="{FF2B5EF4-FFF2-40B4-BE49-F238E27FC236}">
                <a16:creationId xmlns:a16="http://schemas.microsoft.com/office/drawing/2014/main" id="{1D86EFA5-B551-7475-F97E-BF42D72479E9}"/>
              </a:ext>
            </a:extLst>
          </p:cNvPr>
          <p:cNvPicPr>
            <a:picLocks noGrp="1" noChangeAspect="1"/>
          </p:cNvPicPr>
          <p:nvPr>
            <p:ph sz="half" idx="2"/>
          </p:nvPr>
        </p:nvPicPr>
        <p:blipFill>
          <a:blip r:embed="rId2"/>
          <a:stretch>
            <a:fillRect/>
          </a:stretch>
        </p:blipFill>
        <p:spPr>
          <a:xfrm>
            <a:off x="648139" y="2152650"/>
            <a:ext cx="3657323" cy="3684588"/>
          </a:xfrm>
        </p:spPr>
      </p:pic>
      <p:pic>
        <p:nvPicPr>
          <p:cNvPr id="12" name="Content Placeholder 11">
            <a:extLst>
              <a:ext uri="{FF2B5EF4-FFF2-40B4-BE49-F238E27FC236}">
                <a16:creationId xmlns:a16="http://schemas.microsoft.com/office/drawing/2014/main" id="{4BA30972-6FE0-450E-0F1A-8A6F3154BB47}"/>
              </a:ext>
            </a:extLst>
          </p:cNvPr>
          <p:cNvPicPr>
            <a:picLocks noGrp="1" noChangeAspect="1"/>
          </p:cNvPicPr>
          <p:nvPr>
            <p:ph sz="quarter" idx="4"/>
          </p:nvPr>
        </p:nvPicPr>
        <p:blipFill>
          <a:blip r:embed="rId3"/>
          <a:stretch>
            <a:fillRect/>
          </a:stretch>
        </p:blipFill>
        <p:spPr>
          <a:xfrm>
            <a:off x="4728790" y="2152650"/>
            <a:ext cx="3688507" cy="3684588"/>
          </a:xfrm>
        </p:spPr>
      </p:pic>
    </p:spTree>
    <p:extLst>
      <p:ext uri="{BB962C8B-B14F-4D97-AF65-F5344CB8AC3E}">
        <p14:creationId xmlns:p14="http://schemas.microsoft.com/office/powerpoint/2010/main" val="363241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6F01E-D593-96A7-BADC-15589DF0B4C8}"/>
              </a:ext>
            </a:extLst>
          </p:cNvPr>
          <p:cNvSpPr>
            <a:spLocks noGrp="1"/>
          </p:cNvSpPr>
          <p:nvPr>
            <p:ph type="title"/>
          </p:nvPr>
        </p:nvSpPr>
        <p:spPr>
          <a:xfrm>
            <a:off x="630238" y="152401"/>
            <a:ext cx="7886700" cy="823912"/>
          </a:xfrm>
        </p:spPr>
        <p:txBody>
          <a:bodyPr/>
          <a:lstStyle/>
          <a:p>
            <a:r>
              <a:rPr lang="en-US" dirty="0">
                <a:effectLst/>
              </a:rPr>
              <a:t>Download this presentation</a:t>
            </a:r>
          </a:p>
        </p:txBody>
      </p:sp>
      <p:sp>
        <p:nvSpPr>
          <p:cNvPr id="9" name="Text Placeholder 8">
            <a:extLst>
              <a:ext uri="{FF2B5EF4-FFF2-40B4-BE49-F238E27FC236}">
                <a16:creationId xmlns:a16="http://schemas.microsoft.com/office/drawing/2014/main" id="{638E799C-964C-EB9A-EB56-AE00099F6FD1}"/>
              </a:ext>
            </a:extLst>
          </p:cNvPr>
          <p:cNvSpPr>
            <a:spLocks noGrp="1"/>
          </p:cNvSpPr>
          <p:nvPr>
            <p:ph type="body" idx="1"/>
          </p:nvPr>
        </p:nvSpPr>
        <p:spPr>
          <a:xfrm>
            <a:off x="630238" y="976313"/>
            <a:ext cx="3868737" cy="580479"/>
          </a:xfrm>
        </p:spPr>
        <p:txBody>
          <a:bodyPr/>
          <a:lstStyle/>
          <a:p>
            <a:pPr algn="ctr"/>
            <a:r>
              <a:rPr lang="en-US" b="0" dirty="0">
                <a:effectLst/>
              </a:rPr>
              <a:t>PPT</a:t>
            </a:r>
          </a:p>
        </p:txBody>
      </p:sp>
      <p:sp>
        <p:nvSpPr>
          <p:cNvPr id="11" name="Text Placeholder 10">
            <a:extLst>
              <a:ext uri="{FF2B5EF4-FFF2-40B4-BE49-F238E27FC236}">
                <a16:creationId xmlns:a16="http://schemas.microsoft.com/office/drawing/2014/main" id="{77A1629F-0687-C61B-5FD9-89C55E511054}"/>
              </a:ext>
            </a:extLst>
          </p:cNvPr>
          <p:cNvSpPr>
            <a:spLocks noGrp="1"/>
          </p:cNvSpPr>
          <p:nvPr>
            <p:ph type="body" sz="quarter" idx="3"/>
          </p:nvPr>
        </p:nvSpPr>
        <p:spPr>
          <a:xfrm>
            <a:off x="4629150" y="976313"/>
            <a:ext cx="3887788" cy="472467"/>
          </a:xfrm>
        </p:spPr>
        <p:txBody>
          <a:bodyPr/>
          <a:lstStyle/>
          <a:p>
            <a:pPr algn="ctr"/>
            <a:r>
              <a:rPr lang="en-US" b="0" dirty="0">
                <a:effectLst/>
              </a:rPr>
              <a:t>PDF</a:t>
            </a:r>
          </a:p>
        </p:txBody>
      </p:sp>
      <p:sp>
        <p:nvSpPr>
          <p:cNvPr id="2" name="Date Placeholder 1">
            <a:extLst>
              <a:ext uri="{FF2B5EF4-FFF2-40B4-BE49-F238E27FC236}">
                <a16:creationId xmlns:a16="http://schemas.microsoft.com/office/drawing/2014/main" id="{7009B78A-4AFD-6FA1-6E2B-60363B6926D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July 22, 2024</a:t>
            </a:r>
          </a:p>
        </p:txBody>
      </p:sp>
      <p:sp>
        <p:nvSpPr>
          <p:cNvPr id="3" name="Footer Placeholder 2">
            <a:extLst>
              <a:ext uri="{FF2B5EF4-FFF2-40B4-BE49-F238E27FC236}">
                <a16:creationId xmlns:a16="http://schemas.microsoft.com/office/drawing/2014/main" id="{3C1719F1-8568-BBFA-6215-86FEF49EF4C0}"/>
              </a:ext>
            </a:extLst>
          </p:cNvPr>
          <p:cNvSpPr>
            <a:spLocks noGrp="1"/>
          </p:cNvSpPr>
          <p:nvPr>
            <p:ph type="ftr" sz="quarter" idx="11"/>
          </p:nvPr>
        </p:nvSpPr>
        <p:spPr>
          <a:xfrm>
            <a:off x="3124200" y="6248400"/>
            <a:ext cx="3680048"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IJCLE/ENCLE Conference Univ of Amsterdam</a:t>
            </a:r>
          </a:p>
        </p:txBody>
      </p:sp>
      <p:sp>
        <p:nvSpPr>
          <p:cNvPr id="4" name="Slide Number Placeholder 3">
            <a:extLst>
              <a:ext uri="{FF2B5EF4-FFF2-40B4-BE49-F238E27FC236}">
                <a16:creationId xmlns:a16="http://schemas.microsoft.com/office/drawing/2014/main" id="{88B97B81-7CD1-C24E-8912-B9E165A0F9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CF5EF6-591A-4901-B418-D84453BF875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pic>
        <p:nvPicPr>
          <p:cNvPr id="10" name="Content Placeholder 9">
            <a:extLst>
              <a:ext uri="{FF2B5EF4-FFF2-40B4-BE49-F238E27FC236}">
                <a16:creationId xmlns:a16="http://schemas.microsoft.com/office/drawing/2014/main" id="{1D86EFA5-B551-7475-F97E-BF42D72479E9}"/>
              </a:ext>
            </a:extLst>
          </p:cNvPr>
          <p:cNvPicPr>
            <a:picLocks noGrp="1" noChangeAspect="1"/>
          </p:cNvPicPr>
          <p:nvPr>
            <p:ph sz="half" idx="2"/>
          </p:nvPr>
        </p:nvPicPr>
        <p:blipFill>
          <a:blip r:embed="rId2"/>
          <a:stretch>
            <a:fillRect/>
          </a:stretch>
        </p:blipFill>
        <p:spPr>
          <a:xfrm>
            <a:off x="648139" y="2152650"/>
            <a:ext cx="3657323" cy="3684588"/>
          </a:xfrm>
        </p:spPr>
      </p:pic>
      <p:pic>
        <p:nvPicPr>
          <p:cNvPr id="12" name="Content Placeholder 11">
            <a:extLst>
              <a:ext uri="{FF2B5EF4-FFF2-40B4-BE49-F238E27FC236}">
                <a16:creationId xmlns:a16="http://schemas.microsoft.com/office/drawing/2014/main" id="{4BA30972-6FE0-450E-0F1A-8A6F3154BB47}"/>
              </a:ext>
            </a:extLst>
          </p:cNvPr>
          <p:cNvPicPr>
            <a:picLocks noGrp="1" noChangeAspect="1"/>
          </p:cNvPicPr>
          <p:nvPr>
            <p:ph sz="quarter" idx="4"/>
          </p:nvPr>
        </p:nvPicPr>
        <p:blipFill>
          <a:blip r:embed="rId3"/>
          <a:stretch>
            <a:fillRect/>
          </a:stretch>
        </p:blipFill>
        <p:spPr>
          <a:xfrm>
            <a:off x="4728790" y="2152650"/>
            <a:ext cx="3688507" cy="3684588"/>
          </a:xfrm>
        </p:spPr>
      </p:pic>
    </p:spTree>
    <p:extLst>
      <p:ext uri="{BB962C8B-B14F-4D97-AF65-F5344CB8AC3E}">
        <p14:creationId xmlns:p14="http://schemas.microsoft.com/office/powerpoint/2010/main" val="15787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6DE8F-4977-5A38-9616-FCF91514692C}"/>
              </a:ext>
            </a:extLst>
          </p:cNvPr>
          <p:cNvSpPr>
            <a:spLocks noGrp="1"/>
          </p:cNvSpPr>
          <p:nvPr>
            <p:ph type="title"/>
          </p:nvPr>
        </p:nvSpPr>
        <p:spPr>
          <a:xfrm>
            <a:off x="457200" y="274638"/>
            <a:ext cx="8229600" cy="742094"/>
          </a:xfrm>
        </p:spPr>
        <p:txBody>
          <a:bodyPr/>
          <a:lstStyle/>
          <a:p>
            <a:r>
              <a:rPr lang="en-US" dirty="0">
                <a:effectLst/>
              </a:rPr>
              <a:t>13 Clinical Law Review 1 (2006)</a:t>
            </a:r>
          </a:p>
        </p:txBody>
      </p:sp>
      <p:pic>
        <p:nvPicPr>
          <p:cNvPr id="9" name="Content Placeholder 8">
            <a:extLst>
              <a:ext uri="{FF2B5EF4-FFF2-40B4-BE49-F238E27FC236}">
                <a16:creationId xmlns:a16="http://schemas.microsoft.com/office/drawing/2014/main" id="{3CA90F51-53E5-73F9-D138-3339BB3EC037}"/>
              </a:ext>
            </a:extLst>
          </p:cNvPr>
          <p:cNvPicPr>
            <a:picLocks noGrp="1" noChangeAspect="1"/>
          </p:cNvPicPr>
          <p:nvPr>
            <p:ph sz="half" idx="1"/>
          </p:nvPr>
        </p:nvPicPr>
        <p:blipFill>
          <a:blip r:embed="rId2"/>
          <a:stretch>
            <a:fillRect/>
          </a:stretch>
        </p:blipFill>
        <p:spPr>
          <a:xfrm>
            <a:off x="143508" y="1582818"/>
            <a:ext cx="4428492" cy="2243666"/>
          </a:xfrm>
        </p:spPr>
      </p:pic>
      <p:pic>
        <p:nvPicPr>
          <p:cNvPr id="11" name="Content Placeholder 10">
            <a:extLst>
              <a:ext uri="{FF2B5EF4-FFF2-40B4-BE49-F238E27FC236}">
                <a16:creationId xmlns:a16="http://schemas.microsoft.com/office/drawing/2014/main" id="{A28C3771-8A61-E33A-78AE-31ABCCC2584B}"/>
              </a:ext>
            </a:extLst>
          </p:cNvPr>
          <p:cNvPicPr>
            <a:picLocks noGrp="1" noChangeAspect="1"/>
          </p:cNvPicPr>
          <p:nvPr>
            <p:ph sz="half" idx="2"/>
          </p:nvPr>
        </p:nvPicPr>
        <p:blipFill>
          <a:blip r:embed="rId3"/>
          <a:stretch>
            <a:fillRect/>
          </a:stretch>
        </p:blipFill>
        <p:spPr>
          <a:xfrm>
            <a:off x="4648200" y="1835210"/>
            <a:ext cx="4038600" cy="4025779"/>
          </a:xfrm>
        </p:spPr>
      </p:pic>
      <p:sp>
        <p:nvSpPr>
          <p:cNvPr id="2" name="Date Placeholder 1">
            <a:extLst>
              <a:ext uri="{FF2B5EF4-FFF2-40B4-BE49-F238E27FC236}">
                <a16:creationId xmlns:a16="http://schemas.microsoft.com/office/drawing/2014/main" id="{BF3361F4-3FA3-9793-841E-055C20E334E5}"/>
              </a:ext>
            </a:extLst>
          </p:cNvPr>
          <p:cNvSpPr>
            <a:spLocks noGrp="1"/>
          </p:cNvSpPr>
          <p:nvPr>
            <p:ph type="dt" sz="half" idx="10"/>
          </p:nvPr>
        </p:nvSpPr>
        <p:spPr/>
        <p:txBody>
          <a:bodyPr/>
          <a:lstStyle/>
          <a:p>
            <a:r>
              <a:rPr lang="en-US" altLang="en-US"/>
              <a:t>July 22, 2024</a:t>
            </a:r>
          </a:p>
        </p:txBody>
      </p:sp>
      <p:sp>
        <p:nvSpPr>
          <p:cNvPr id="3" name="Footer Placeholder 2">
            <a:extLst>
              <a:ext uri="{FF2B5EF4-FFF2-40B4-BE49-F238E27FC236}">
                <a16:creationId xmlns:a16="http://schemas.microsoft.com/office/drawing/2014/main" id="{B09C57EF-D3B3-7ACB-38E0-163587723C2B}"/>
              </a:ext>
            </a:extLst>
          </p:cNvPr>
          <p:cNvSpPr>
            <a:spLocks noGrp="1"/>
          </p:cNvSpPr>
          <p:nvPr>
            <p:ph type="ftr" sz="quarter" idx="11"/>
          </p:nvPr>
        </p:nvSpPr>
        <p:spPr>
          <a:xfrm>
            <a:off x="2590800" y="6417332"/>
            <a:ext cx="4572000" cy="288268"/>
          </a:xfrm>
        </p:spPr>
        <p:txBody>
          <a:bodyPr/>
          <a:lstStyle/>
          <a:p>
            <a:r>
              <a:rPr lang="en-US" altLang="en-US" dirty="0"/>
              <a:t>IJCLE/ENCLE Conference Univ of Amsterdam</a:t>
            </a:r>
          </a:p>
        </p:txBody>
      </p:sp>
      <p:sp>
        <p:nvSpPr>
          <p:cNvPr id="4" name="Slide Number Placeholder 3">
            <a:extLst>
              <a:ext uri="{FF2B5EF4-FFF2-40B4-BE49-F238E27FC236}">
                <a16:creationId xmlns:a16="http://schemas.microsoft.com/office/drawing/2014/main" id="{24D378C2-2D9C-FBEB-0B97-DB073B2C040D}"/>
              </a:ext>
            </a:extLst>
          </p:cNvPr>
          <p:cNvSpPr>
            <a:spLocks noGrp="1"/>
          </p:cNvSpPr>
          <p:nvPr>
            <p:ph type="sldNum" sz="quarter" idx="12"/>
          </p:nvPr>
        </p:nvSpPr>
        <p:spPr/>
        <p:txBody>
          <a:bodyPr/>
          <a:lstStyle/>
          <a:p>
            <a:fld id="{8ACF5EF6-591A-4901-B418-D84453BF8751}" type="slidenum">
              <a:rPr lang="en-US" altLang="en-US" smtClean="0"/>
              <a:pPr/>
              <a:t>4</a:t>
            </a:fld>
            <a:endParaRPr lang="en-US" altLang="en-US"/>
          </a:p>
        </p:txBody>
      </p:sp>
    </p:spTree>
    <p:extLst>
      <p:ext uri="{BB962C8B-B14F-4D97-AF65-F5344CB8AC3E}">
        <p14:creationId xmlns:p14="http://schemas.microsoft.com/office/powerpoint/2010/main" val="282455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48A19F-FCA4-C79E-3308-90276AF57680}"/>
              </a:ext>
            </a:extLst>
          </p:cNvPr>
          <p:cNvSpPr>
            <a:spLocks noGrp="1"/>
          </p:cNvSpPr>
          <p:nvPr>
            <p:ph type="title"/>
          </p:nvPr>
        </p:nvSpPr>
        <p:spPr/>
        <p:txBody>
          <a:bodyPr/>
          <a:lstStyle/>
          <a:p>
            <a:r>
              <a:rPr lang="en-US" dirty="0">
                <a:effectLst/>
              </a:rPr>
              <a:t>Standardized or Simulated Patients in Medical Education</a:t>
            </a:r>
          </a:p>
        </p:txBody>
      </p:sp>
      <p:sp>
        <p:nvSpPr>
          <p:cNvPr id="8" name="Content Placeholder 7">
            <a:extLst>
              <a:ext uri="{FF2B5EF4-FFF2-40B4-BE49-F238E27FC236}">
                <a16:creationId xmlns:a16="http://schemas.microsoft.com/office/drawing/2014/main" id="{CB7A5DDF-4638-D032-7F12-37B8C0926AAD}"/>
              </a:ext>
            </a:extLst>
          </p:cNvPr>
          <p:cNvSpPr>
            <a:spLocks noGrp="1"/>
          </p:cNvSpPr>
          <p:nvPr>
            <p:ph idx="1"/>
          </p:nvPr>
        </p:nvSpPr>
        <p:spPr/>
        <p:txBody>
          <a:bodyPr/>
          <a:lstStyle/>
          <a:p>
            <a:pPr marL="0" indent="0">
              <a:buNone/>
            </a:pPr>
            <a:endParaRPr lang="en-US" dirty="0"/>
          </a:p>
        </p:txBody>
      </p:sp>
      <p:sp>
        <p:nvSpPr>
          <p:cNvPr id="2" name="Date Placeholder 1">
            <a:extLst>
              <a:ext uri="{FF2B5EF4-FFF2-40B4-BE49-F238E27FC236}">
                <a16:creationId xmlns:a16="http://schemas.microsoft.com/office/drawing/2014/main" id="{CD186A8E-F6B7-D81F-D0F9-B4DAE1F77FD8}"/>
              </a:ext>
            </a:extLst>
          </p:cNvPr>
          <p:cNvSpPr>
            <a:spLocks noGrp="1"/>
          </p:cNvSpPr>
          <p:nvPr>
            <p:ph type="dt" sz="half" idx="10"/>
          </p:nvPr>
        </p:nvSpPr>
        <p:spPr/>
        <p:txBody>
          <a:bodyPr/>
          <a:lstStyle/>
          <a:p>
            <a:r>
              <a:rPr lang="en-US" altLang="en-US"/>
              <a:t>July 22, 2024</a:t>
            </a:r>
          </a:p>
        </p:txBody>
      </p:sp>
      <p:sp>
        <p:nvSpPr>
          <p:cNvPr id="3" name="Footer Placeholder 2">
            <a:extLst>
              <a:ext uri="{FF2B5EF4-FFF2-40B4-BE49-F238E27FC236}">
                <a16:creationId xmlns:a16="http://schemas.microsoft.com/office/drawing/2014/main" id="{3975BA16-2AC7-1D6B-1774-66E2D9712C87}"/>
              </a:ext>
            </a:extLst>
          </p:cNvPr>
          <p:cNvSpPr>
            <a:spLocks noGrp="1"/>
          </p:cNvSpPr>
          <p:nvPr>
            <p:ph type="ftr" sz="quarter" idx="11"/>
          </p:nvPr>
        </p:nvSpPr>
        <p:spPr/>
        <p:txBody>
          <a:bodyPr/>
          <a:lstStyle/>
          <a:p>
            <a:r>
              <a:rPr lang="en-US" altLang="en-US"/>
              <a:t>IJCLE/ENCLE Conference Univ of Amsterdam</a:t>
            </a:r>
          </a:p>
        </p:txBody>
      </p:sp>
      <p:sp>
        <p:nvSpPr>
          <p:cNvPr id="4" name="Slide Number Placeholder 3">
            <a:extLst>
              <a:ext uri="{FF2B5EF4-FFF2-40B4-BE49-F238E27FC236}">
                <a16:creationId xmlns:a16="http://schemas.microsoft.com/office/drawing/2014/main" id="{8DE1F815-552D-5C39-4721-94A51F7F9599}"/>
              </a:ext>
            </a:extLst>
          </p:cNvPr>
          <p:cNvSpPr>
            <a:spLocks noGrp="1"/>
          </p:cNvSpPr>
          <p:nvPr>
            <p:ph type="sldNum" sz="quarter" idx="12"/>
          </p:nvPr>
        </p:nvSpPr>
        <p:spPr/>
        <p:txBody>
          <a:bodyPr/>
          <a:lstStyle/>
          <a:p>
            <a:fld id="{8ACF5EF6-591A-4901-B418-D84453BF8751}" type="slidenum">
              <a:rPr lang="en-US" altLang="en-US" smtClean="0"/>
              <a:pPr/>
              <a:t>5</a:t>
            </a:fld>
            <a:endParaRPr lang="en-US" altLang="en-US"/>
          </a:p>
        </p:txBody>
      </p:sp>
      <p:pic>
        <p:nvPicPr>
          <p:cNvPr id="6" name="Picture 5">
            <a:extLst>
              <a:ext uri="{FF2B5EF4-FFF2-40B4-BE49-F238E27FC236}">
                <a16:creationId xmlns:a16="http://schemas.microsoft.com/office/drawing/2014/main" id="{613E0FDA-3DF8-6F4B-88B7-65B49978C101}"/>
              </a:ext>
            </a:extLst>
          </p:cNvPr>
          <p:cNvPicPr>
            <a:picLocks noChangeAspect="1"/>
          </p:cNvPicPr>
          <p:nvPr/>
        </p:nvPicPr>
        <p:blipFill>
          <a:blip r:embed="rId2"/>
          <a:stretch>
            <a:fillRect/>
          </a:stretch>
        </p:blipFill>
        <p:spPr>
          <a:xfrm>
            <a:off x="457200" y="2576543"/>
            <a:ext cx="8229600" cy="3502075"/>
          </a:xfrm>
          <a:prstGeom prst="rect">
            <a:avLst/>
          </a:prstGeom>
        </p:spPr>
      </p:pic>
    </p:spTree>
    <p:extLst>
      <p:ext uri="{BB962C8B-B14F-4D97-AF65-F5344CB8AC3E}">
        <p14:creationId xmlns:p14="http://schemas.microsoft.com/office/powerpoint/2010/main" val="356579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270AC-80F0-5ED9-ED08-6F7EC44F3C8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July 22, 2024</a:t>
            </a:r>
          </a:p>
        </p:txBody>
      </p:sp>
      <p:sp>
        <p:nvSpPr>
          <p:cNvPr id="3" name="Footer Placeholder 2">
            <a:extLst>
              <a:ext uri="{FF2B5EF4-FFF2-40B4-BE49-F238E27FC236}">
                <a16:creationId xmlns:a16="http://schemas.microsoft.com/office/drawing/2014/main" id="{1E294427-796D-327D-C469-AA229A91298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t>IJCLE/ENCLE Conference Univ of Amsterdam</a:t>
            </a:r>
          </a:p>
        </p:txBody>
      </p:sp>
      <p:sp>
        <p:nvSpPr>
          <p:cNvPr id="4" name="Slide Number Placeholder 3">
            <a:extLst>
              <a:ext uri="{FF2B5EF4-FFF2-40B4-BE49-F238E27FC236}">
                <a16:creationId xmlns:a16="http://schemas.microsoft.com/office/drawing/2014/main" id="{BF4EDA1B-6B4B-FCB8-8D12-79211992624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CF5EF6-591A-4901-B418-D84453BF875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pic>
        <p:nvPicPr>
          <p:cNvPr id="6" name="Picture 5">
            <a:extLst>
              <a:ext uri="{FF2B5EF4-FFF2-40B4-BE49-F238E27FC236}">
                <a16:creationId xmlns:a16="http://schemas.microsoft.com/office/drawing/2014/main" id="{D1B5C5F3-29C8-FE9E-0082-9E28EBAA3B5D}"/>
              </a:ext>
            </a:extLst>
          </p:cNvPr>
          <p:cNvPicPr>
            <a:picLocks noChangeAspect="1"/>
          </p:cNvPicPr>
          <p:nvPr/>
        </p:nvPicPr>
        <p:blipFill>
          <a:blip r:embed="rId2"/>
          <a:stretch>
            <a:fillRect/>
          </a:stretch>
        </p:blipFill>
        <p:spPr>
          <a:xfrm>
            <a:off x="0" y="1521779"/>
            <a:ext cx="9144000" cy="3814441"/>
          </a:xfrm>
          <a:prstGeom prst="rect">
            <a:avLst/>
          </a:prstGeom>
        </p:spPr>
      </p:pic>
    </p:spTree>
    <p:extLst>
      <p:ext uri="{BB962C8B-B14F-4D97-AF65-F5344CB8AC3E}">
        <p14:creationId xmlns:p14="http://schemas.microsoft.com/office/powerpoint/2010/main" val="201288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CD2FBBC-B085-B472-BD5A-FA4CECDF87F5}"/>
              </a:ext>
            </a:extLst>
          </p:cNvPr>
          <p:cNvSpPr>
            <a:spLocks noGrp="1" noChangeArrowheads="1"/>
          </p:cNvSpPr>
          <p:nvPr>
            <p:ph type="title"/>
          </p:nvPr>
        </p:nvSpPr>
        <p:spPr>
          <a:xfrm>
            <a:off x="863588" y="188641"/>
            <a:ext cx="6794512" cy="972108"/>
          </a:xfrm>
        </p:spPr>
        <p:txBody>
          <a:bodyPr>
            <a:normAutofit/>
          </a:bodyPr>
          <a:lstStyle/>
          <a:p>
            <a:pPr algn="r"/>
            <a:r>
              <a:rPr lang="en-GB" altLang="en-US" sz="2400" dirty="0">
                <a:ea typeface="ＭＳ Ｐゴシック" panose="020B0600070205080204" pitchFamily="34" charset="-128"/>
              </a:rPr>
              <a:t>SCs – origins</a:t>
            </a:r>
            <a:br>
              <a:rPr lang="en-GB" altLang="en-US" sz="2400" dirty="0">
                <a:ea typeface="ＭＳ Ｐゴシック" panose="020B0600070205080204" pitchFamily="34" charset="-128"/>
              </a:rPr>
            </a:br>
            <a:r>
              <a:rPr lang="en-GB" altLang="en-US" sz="2400" dirty="0">
                <a:ea typeface="ＭＳ Ｐゴシック" panose="020B0600070205080204" pitchFamily="34" charset="-128"/>
              </a:rPr>
              <a:t>Adapted from Paul Maharg July 20 presentation</a:t>
            </a:r>
          </a:p>
        </p:txBody>
      </p:sp>
      <p:sp>
        <p:nvSpPr>
          <p:cNvPr id="25603" name="AutoShape 10">
            <a:extLst>
              <a:ext uri="{FF2B5EF4-FFF2-40B4-BE49-F238E27FC236}">
                <a16:creationId xmlns:a16="http://schemas.microsoft.com/office/drawing/2014/main" id="{205D3FE6-CE6A-E4DA-55C8-8CEF367FDBA9}"/>
              </a:ext>
            </a:extLst>
          </p:cNvPr>
          <p:cNvSpPr>
            <a:spLocks noGrp="1" noChangeAspect="1" noChangeArrowheads="1"/>
          </p:cNvSpPr>
          <p:nvPr>
            <p:ph type="body" idx="1"/>
          </p:nvPr>
        </p:nvSpPr>
        <p:spPr>
          <a:xfrm>
            <a:off x="683568" y="1430705"/>
            <a:ext cx="7668851" cy="4564469"/>
          </a:xfrm>
          <a:noFill/>
        </p:spPr>
        <p:txBody>
          <a:bodyPr>
            <a:noAutofit/>
          </a:bodyPr>
          <a:lstStyle/>
          <a:p>
            <a:pPr marL="270272" indent="-270272">
              <a:lnSpc>
                <a:spcPct val="100000"/>
              </a:lnSpc>
              <a:spcBef>
                <a:spcPts val="450"/>
              </a:spcBef>
            </a:pPr>
            <a:r>
              <a:rPr lang="en-GB" altLang="en-US" sz="1800" dirty="0">
                <a:ea typeface="ＭＳ Ｐゴシック" panose="020B0600070205080204" pitchFamily="34" charset="-128"/>
                <a:cs typeface="Calibri" panose="020F0502020204030204" pitchFamily="34" charset="0"/>
              </a:rPr>
              <a:t>Strathclyde University, 2005. Diploma in Legal Practice</a:t>
            </a:r>
          </a:p>
          <a:p>
            <a:pPr marL="270272" indent="-270272">
              <a:lnSpc>
                <a:spcPct val="100000"/>
              </a:lnSpc>
              <a:spcBef>
                <a:spcPts val="450"/>
              </a:spcBef>
            </a:pPr>
            <a:r>
              <a:rPr lang="en-GB" altLang="en-US" sz="1800" i="1" dirty="0">
                <a:ea typeface="ＭＳ Ｐゴシック" panose="020B0600070205080204" pitchFamily="34" charset="-128"/>
                <a:cs typeface="Calibri" panose="020F0502020204030204" pitchFamily="34" charset="0"/>
              </a:rPr>
              <a:t>Pilot project </a:t>
            </a:r>
            <a:r>
              <a:rPr lang="en-GB" altLang="en-US" sz="1800" dirty="0">
                <a:ea typeface="ＭＳ Ｐゴシック" panose="020B0600070205080204" pitchFamily="34" charset="-128"/>
                <a:cs typeface="Calibri" panose="020F0502020204030204" pitchFamily="34" charset="0"/>
              </a:rPr>
              <a:t>(partners Georgia State University College of Law, Dundee University Medical Faculty)</a:t>
            </a:r>
          </a:p>
          <a:p>
            <a:pPr marL="270272" indent="-270272">
              <a:lnSpc>
                <a:spcPct val="100000"/>
              </a:lnSpc>
              <a:spcBef>
                <a:spcPts val="450"/>
              </a:spcBef>
            </a:pPr>
            <a:r>
              <a:rPr lang="en-GB" altLang="en-US" sz="1800" dirty="0">
                <a:ea typeface="ＭＳ Ｐゴシック" panose="020B0600070205080204" pitchFamily="34" charset="-128"/>
                <a:cs typeface="Calibri" panose="020F0502020204030204" pitchFamily="34" charset="0"/>
              </a:rPr>
              <a:t>Used </a:t>
            </a:r>
            <a:r>
              <a:rPr lang="en-GB" altLang="en-US" sz="1800" i="1" dirty="0">
                <a:ea typeface="ＭＳ Ｐゴシック" panose="020B0600070205080204" pitchFamily="34" charset="-128"/>
                <a:cs typeface="Calibri" panose="020F0502020204030204" pitchFamily="34" charset="0"/>
              </a:rPr>
              <a:t>model from medical profession </a:t>
            </a:r>
            <a:r>
              <a:rPr lang="en-GB" altLang="en-US" sz="1800" dirty="0">
                <a:ea typeface="ＭＳ Ｐゴシック" panose="020B0600070205080204" pitchFamily="34" charset="-128"/>
                <a:cs typeface="Calibri" panose="020F0502020204030204" pitchFamily="34" charset="0"/>
              </a:rPr>
              <a:t>of Simulated Patients (SPs), non-lawyers were trained to be Simulated Clients (SCs)</a:t>
            </a:r>
          </a:p>
          <a:p>
            <a:pPr marL="270272" marR="0" lvl="0" indent="-270272"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ptos" panose="02110004020202020204"/>
                <a:ea typeface="ＭＳ Ｐゴシック" panose="020B0600070205080204" pitchFamily="34" charset="-128"/>
                <a:cs typeface="Calibri" panose="020F0502020204030204" pitchFamily="34" charset="0"/>
              </a:rPr>
              <a:t>SCs evaluated  </a:t>
            </a:r>
            <a:r>
              <a:rPr kumimoji="0" lang="en-GB" alt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ＭＳ Ｐゴシック" panose="020B0600070205080204" pitchFamily="34" charset="-128"/>
                <a:cs typeface="Calibri" panose="020F0502020204030204" pitchFamily="34" charset="0"/>
              </a:rPr>
              <a:t>aspects of the interview that can be </a:t>
            </a:r>
            <a:r>
              <a:rPr kumimoji="0" lang="en-GB" altLang="en-US" sz="1800" b="0" i="1" u="none" strike="noStrike" kern="1200" cap="none" spc="0" normalizeH="0" baseline="0" noProof="0" dirty="0">
                <a:ln>
                  <a:noFill/>
                </a:ln>
                <a:solidFill>
                  <a:prstClr val="black"/>
                </a:solidFill>
                <a:effectLst/>
                <a:highlight>
                  <a:srgbClr val="FFFF00"/>
                </a:highlight>
                <a:uLnTx/>
                <a:uFillTx/>
                <a:latin typeface="Aptos" panose="02110004020202020204"/>
                <a:ea typeface="ＭＳ Ｐゴシック" panose="020B0600070205080204" pitchFamily="34" charset="-128"/>
                <a:cs typeface="Calibri" panose="020F0502020204030204" pitchFamily="34" charset="0"/>
              </a:rPr>
              <a:t>assessed by non-lawyers (e.g. “I understood what the lawyer was saying”)</a:t>
            </a:r>
            <a:endParaRPr lang="en-GB" altLang="en-US" sz="1800" dirty="0">
              <a:ea typeface="ＭＳ Ｐゴシック" panose="020B0600070205080204" pitchFamily="34" charset="-128"/>
              <a:cs typeface="Calibri" panose="020F0502020204030204" pitchFamily="34" charset="0"/>
            </a:endParaRPr>
          </a:p>
          <a:p>
            <a:pPr marL="270272" indent="-270272">
              <a:lnSpc>
                <a:spcPct val="100000"/>
              </a:lnSpc>
              <a:spcBef>
                <a:spcPts val="450"/>
              </a:spcBef>
            </a:pPr>
            <a:r>
              <a:rPr lang="en-GB" altLang="en-US" sz="1800" dirty="0">
                <a:ea typeface="ＭＳ Ｐゴシック" panose="020B0600070205080204" pitchFamily="34" charset="-128"/>
                <a:cs typeface="Calibri" panose="020F0502020204030204" pitchFamily="34" charset="0"/>
              </a:rPr>
              <a:t>Study proved </a:t>
            </a:r>
            <a:r>
              <a:rPr lang="en-GB" altLang="en-US" sz="1800" i="1" dirty="0">
                <a:ea typeface="ＭＳ Ｐゴシック" panose="020B0600070205080204" pitchFamily="34" charset="-128"/>
                <a:cs typeface="Calibri" panose="020F0502020204030204" pitchFamily="34" charset="0"/>
              </a:rPr>
              <a:t>SCs assessed important aspects of client interviewing with </a:t>
            </a:r>
            <a:r>
              <a:rPr lang="en-GB" altLang="en-US" sz="1800" i="1" dirty="0">
                <a:highlight>
                  <a:srgbClr val="FFFF00"/>
                </a:highlight>
                <a:ea typeface="ＭＳ Ｐゴシック" panose="020B0600070205080204" pitchFamily="34" charset="-128"/>
                <a:cs typeface="Calibri" panose="020F0502020204030204" pitchFamily="34" charset="0"/>
              </a:rPr>
              <a:t>better validity and reliability </a:t>
            </a:r>
            <a:r>
              <a:rPr lang="en-GB" altLang="en-US" sz="1800" i="1" dirty="0">
                <a:ea typeface="ＭＳ Ｐゴシック" panose="020B0600070205080204" pitchFamily="34" charset="-128"/>
                <a:cs typeface="Calibri" panose="020F0502020204030204" pitchFamily="34" charset="0"/>
              </a:rPr>
              <a:t>than law teachers</a:t>
            </a:r>
          </a:p>
          <a:p>
            <a:pPr marL="270272" indent="-270272">
              <a:lnSpc>
                <a:spcPct val="100000"/>
              </a:lnSpc>
              <a:spcBef>
                <a:spcPts val="450"/>
              </a:spcBef>
            </a:pPr>
            <a:r>
              <a:rPr lang="en-GB" altLang="en-US" sz="1800" dirty="0">
                <a:highlight>
                  <a:srgbClr val="FFFF00"/>
                </a:highlight>
                <a:ea typeface="ＭＳ Ｐゴシック" panose="020B0600070205080204" pitchFamily="34" charset="-128"/>
                <a:cs typeface="Calibri" panose="020F0502020204030204" pitchFamily="34" charset="0"/>
              </a:rPr>
              <a:t>Made </a:t>
            </a:r>
            <a:r>
              <a:rPr lang="en-GB" altLang="en-US" sz="1800" b="1" i="1" dirty="0">
                <a:highlight>
                  <a:srgbClr val="FFFF00"/>
                </a:highlight>
                <a:ea typeface="ＭＳ Ｐゴシック" panose="020B0600070205080204" pitchFamily="34" charset="-128"/>
                <a:cs typeface="Calibri" panose="020F0502020204030204" pitchFamily="34" charset="0"/>
              </a:rPr>
              <a:t>what client thinks </a:t>
            </a:r>
            <a:r>
              <a:rPr lang="en-GB" altLang="en-US" sz="1800" b="1" dirty="0">
                <a:highlight>
                  <a:srgbClr val="FFFF00"/>
                </a:highlight>
                <a:ea typeface="ＭＳ Ｐゴシック" panose="020B0600070205080204" pitchFamily="34" charset="-128"/>
                <a:cs typeface="Calibri" panose="020F0502020204030204" pitchFamily="34" charset="0"/>
              </a:rPr>
              <a:t>important </a:t>
            </a:r>
            <a:r>
              <a:rPr lang="en-GB" altLang="en-US" sz="1800" dirty="0">
                <a:highlight>
                  <a:srgbClr val="FFFF00"/>
                </a:highlight>
                <a:ea typeface="ＭＳ Ｐゴシック" panose="020B0600070205080204" pitchFamily="34" charset="-128"/>
                <a:cs typeface="Calibri" panose="020F0502020204030204" pitchFamily="34" charset="0"/>
              </a:rPr>
              <a:t>the most salient for the student</a:t>
            </a:r>
            <a:r>
              <a:rPr lang="en-GB" altLang="en-US" sz="1800" dirty="0">
                <a:ea typeface="ＭＳ Ｐゴシック" panose="020B0600070205080204" pitchFamily="34" charset="-128"/>
                <a:cs typeface="Calibri" panose="020F0502020204030204" pitchFamily="34" charset="0"/>
              </a:rPr>
              <a:t>: the interview </a:t>
            </a:r>
            <a:r>
              <a:rPr lang="en-GB" altLang="en-US" sz="1800" dirty="0">
                <a:highlight>
                  <a:srgbClr val="FFFF00"/>
                </a:highlight>
                <a:ea typeface="ＭＳ Ｐゴシック" panose="020B0600070205080204" pitchFamily="34" charset="-128"/>
                <a:cs typeface="Calibri" panose="020F0502020204030204" pitchFamily="34" charset="0"/>
              </a:rPr>
              <a:t>grade is given by the client</a:t>
            </a:r>
          </a:p>
          <a:p>
            <a:pPr marL="270272" indent="-270272">
              <a:lnSpc>
                <a:spcPct val="100000"/>
              </a:lnSpc>
              <a:spcBef>
                <a:spcPts val="450"/>
              </a:spcBef>
            </a:pPr>
            <a:r>
              <a:rPr lang="en-GB" altLang="en-US" sz="1800" dirty="0">
                <a:ea typeface="ＭＳ Ｐゴシック" panose="020B0600070205080204" pitchFamily="34" charset="-128"/>
                <a:cs typeface="Calibri" panose="020F0502020204030204" pitchFamily="34" charset="0"/>
              </a:rPr>
              <a:t>This  </a:t>
            </a:r>
            <a:r>
              <a:rPr lang="en-GB" altLang="en-US" sz="1800" i="1" dirty="0">
                <a:highlight>
                  <a:srgbClr val="FFFF00"/>
                </a:highlight>
                <a:ea typeface="ＭＳ Ｐゴシック" panose="020B0600070205080204" pitchFamily="34" charset="-128"/>
                <a:cs typeface="Calibri" panose="020F0502020204030204" pitchFamily="34" charset="0"/>
              </a:rPr>
              <a:t>changed</a:t>
            </a:r>
            <a:r>
              <a:rPr lang="en-GB" altLang="en-US" sz="1800" b="1" i="1" dirty="0">
                <a:ea typeface="ＭＳ Ｐゴシック" panose="020B0600070205080204" pitchFamily="34" charset="-128"/>
                <a:cs typeface="Calibri" panose="020F0502020204030204" pitchFamily="34" charset="0"/>
              </a:rPr>
              <a:t> </a:t>
            </a:r>
            <a:r>
              <a:rPr lang="en-GB" altLang="en-US" sz="1800" dirty="0">
                <a:ea typeface="ＭＳ Ｐゴシック" panose="020B0600070205080204" pitchFamily="34" charset="-128"/>
                <a:cs typeface="Calibri" panose="020F0502020204030204" pitchFamily="34" charset="0"/>
              </a:rPr>
              <a:t>how the Diploma course enabled students, lawyer trainees and lawyers to learn interviewing &amp; client-facing ethical behaviour</a:t>
            </a:r>
            <a:endParaRPr lang="en-GB" altLang="en-US" sz="1800" b="1" dirty="0">
              <a:ea typeface="ＭＳ Ｐゴシック" panose="020B0600070205080204" pitchFamily="34" charset="-128"/>
              <a:cs typeface="Calibri" panose="020F0502020204030204" pitchFamily="34" charset="0"/>
            </a:endParaRPr>
          </a:p>
        </p:txBody>
      </p:sp>
      <p:sp>
        <p:nvSpPr>
          <p:cNvPr id="5" name="Rectangle 5">
            <a:extLst>
              <a:ext uri="{FF2B5EF4-FFF2-40B4-BE49-F238E27FC236}">
                <a16:creationId xmlns:a16="http://schemas.microsoft.com/office/drawing/2014/main" id="{6017CDD8-F7F7-CFE9-7746-17C623F35E7B}"/>
              </a:ext>
            </a:extLst>
          </p:cNvPr>
          <p:cNvSpPr txBox="1">
            <a:spLocks noChangeArrowheads="1"/>
          </p:cNvSpPr>
          <p:nvPr/>
        </p:nvSpPr>
        <p:spPr bwMode="auto">
          <a:xfrm>
            <a:off x="3003948" y="5652275"/>
            <a:ext cx="313610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Calibri" panose="020F0502020204030204" pitchFamily="34" charset="0"/>
                <a:ea typeface="+mn-ea"/>
                <a:cs typeface="+mn-cs"/>
              </a:defRPr>
            </a:lvl9pPr>
          </a:lstStyle>
          <a:p>
            <a:pPr defTabSz="685800">
              <a:spcBef>
                <a:spcPct val="0"/>
              </a:spcBef>
              <a:buNone/>
            </a:pPr>
            <a:r>
              <a:rPr lang="en-US" altLang="en-US" sz="900" dirty="0">
                <a:solidFill>
                  <a:prstClr val="black"/>
                </a:solidFill>
              </a:rPr>
              <a:t>Paul Maharg | CC BY-NC-ND 2.5 CANADA</a:t>
            </a:r>
          </a:p>
        </p:txBody>
      </p:sp>
    </p:spTree>
    <p:extLst>
      <p:ext uri="{BB962C8B-B14F-4D97-AF65-F5344CB8AC3E}">
        <p14:creationId xmlns:p14="http://schemas.microsoft.com/office/powerpoint/2010/main" val="54935599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10768F01-A4A2-E044-A8D5-009C2A0EA018}"/>
              </a:ext>
            </a:extLst>
          </p:cNvPr>
          <p:cNvSpPr>
            <a:spLocks noGrp="1"/>
          </p:cNvSpPr>
          <p:nvPr>
            <p:ph idx="1"/>
          </p:nvPr>
        </p:nvSpPr>
        <p:spPr>
          <a:xfrm>
            <a:off x="1494235" y="2402681"/>
            <a:ext cx="6172200" cy="2368154"/>
          </a:xfrm>
        </p:spPr>
        <p:txBody>
          <a:bodyPr vert="horz" wrap="square" lIns="46292" tIns="23146" rIns="46292" bIns="23146" numCol="1" rtlCol="0" anchor="t" anchorCtr="0" compatLnSpc="1">
            <a:prstTxWarp prst="textNoShape">
              <a:avLst/>
            </a:prstTxWarp>
            <a:normAutofit/>
          </a:bodyPr>
          <a:lstStyle/>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a:p>
            <a:pPr>
              <a:defRPr/>
            </a:pPr>
            <a:endParaRPr lang="en-US" altLang="en-US" dirty="0">
              <a:ea typeface="ＭＳ Ｐゴシック" charset="-128"/>
              <a:cs typeface="Calibri" charset="0"/>
            </a:endParaRPr>
          </a:p>
          <a:p>
            <a:pPr>
              <a:buFontTx/>
              <a:buNone/>
              <a:defRPr/>
            </a:pPr>
            <a:endParaRPr lang="en-US" altLang="en-US" dirty="0">
              <a:ea typeface="ＭＳ Ｐゴシック" charset="-128"/>
              <a:cs typeface="Calibri" charset="0"/>
            </a:endParaRPr>
          </a:p>
        </p:txBody>
      </p:sp>
      <p:graphicFrame>
        <p:nvGraphicFramePr>
          <p:cNvPr id="6" name="Table 5">
            <a:extLst>
              <a:ext uri="{FF2B5EF4-FFF2-40B4-BE49-F238E27FC236}">
                <a16:creationId xmlns:a16="http://schemas.microsoft.com/office/drawing/2014/main" id="{29AB5535-8E9F-B598-2081-9C27231F4CA9}"/>
              </a:ext>
            </a:extLst>
          </p:cNvPr>
          <p:cNvGraphicFramePr>
            <a:graphicFrameLocks noGrp="1"/>
          </p:cNvGraphicFramePr>
          <p:nvPr>
            <p:extLst>
              <p:ext uri="{D42A27DB-BD31-4B8C-83A1-F6EECF244321}">
                <p14:modId xmlns:p14="http://schemas.microsoft.com/office/powerpoint/2010/main" val="4252716790"/>
              </p:ext>
            </p:extLst>
          </p:nvPr>
        </p:nvGraphicFramePr>
        <p:xfrm>
          <a:off x="1206957" y="152401"/>
          <a:ext cx="6096000" cy="621965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759185634"/>
                    </a:ext>
                  </a:extLst>
                </a:gridCol>
                <a:gridCol w="3048000">
                  <a:extLst>
                    <a:ext uri="{9D8B030D-6E8A-4147-A177-3AD203B41FA5}">
                      <a16:colId xmlns:a16="http://schemas.microsoft.com/office/drawing/2014/main" val="3837825214"/>
                    </a:ext>
                  </a:extLst>
                </a:gridCol>
              </a:tblGrid>
              <a:tr h="744177">
                <a:tc>
                  <a:txBody>
                    <a:bodyPr/>
                    <a:lstStyle/>
                    <a:p>
                      <a:r>
                        <a:rPr lang="en-US" sz="1400" b="0" dirty="0"/>
                        <a:t>University of Strathclyde Law School</a:t>
                      </a:r>
                    </a:p>
                    <a:p>
                      <a:r>
                        <a:rPr lang="en-US" sz="1400" b="0" dirty="0"/>
                        <a:t>(Glasgow, Scotland)</a:t>
                      </a:r>
                      <a:br>
                        <a:rPr lang="en-US" sz="1400" b="0" dirty="0"/>
                      </a:br>
                      <a:r>
                        <a:rPr lang="en-US" sz="1400" b="0" dirty="0"/>
                        <a:t>Diploma in Legal Practice</a:t>
                      </a:r>
                    </a:p>
                  </a:txBody>
                  <a:tcPr marL="68580" marR="68580" marT="34290" marB="34290"/>
                </a:tc>
                <a:tc>
                  <a:txBody>
                    <a:bodyPr/>
                    <a:lstStyle/>
                    <a:p>
                      <a:r>
                        <a:rPr lang="en-US" sz="1400" b="0" dirty="0"/>
                        <a:t>WS (Writers to the Signet Society)</a:t>
                      </a:r>
                    </a:p>
                    <a:p>
                      <a:r>
                        <a:rPr lang="en-US" sz="1400" b="0" dirty="0"/>
                        <a:t>(Edinburgh, Scotland)</a:t>
                      </a:r>
                    </a:p>
                    <a:p>
                      <a:r>
                        <a:rPr lang="en-US" sz="1400" b="0" dirty="0"/>
                        <a:t>Signet Accreditation</a:t>
                      </a:r>
                    </a:p>
                  </a:txBody>
                  <a:tcPr marL="68580" marR="68580" marT="34290" marB="34290"/>
                </a:tc>
                <a:extLst>
                  <a:ext uri="{0D108BD9-81ED-4DB2-BD59-A6C34878D82A}">
                    <a16:rowId xmlns:a16="http://schemas.microsoft.com/office/drawing/2014/main" val="2852816717"/>
                  </a:ext>
                </a:extLst>
              </a:tr>
              <a:tr h="899079">
                <a:tc>
                  <a:txBody>
                    <a:bodyPr/>
                    <a:lstStyle/>
                    <a:p>
                      <a:r>
                        <a:rPr lang="en-US" sz="1400" dirty="0"/>
                        <a:t>State of New Hampshire (USA)</a:t>
                      </a:r>
                    </a:p>
                    <a:p>
                      <a:r>
                        <a:rPr lang="en-US" sz="1400" dirty="0"/>
                        <a:t>Alternative to the Bar Exam</a:t>
                      </a:r>
                    </a:p>
                    <a:p>
                      <a:r>
                        <a:rPr lang="en-US" sz="1400" dirty="0"/>
                        <a:t>(Webster Scholars Honors Program Univ of New Hampshire Law School)</a:t>
                      </a:r>
                    </a:p>
                  </a:txBody>
                  <a:tcPr marL="68580" marR="68580" marT="34290" marB="34290"/>
                </a:tc>
                <a:tc>
                  <a:txBody>
                    <a:bodyPr/>
                    <a:lstStyle/>
                    <a:p>
                      <a:r>
                        <a:rPr lang="en-US" sz="1400" dirty="0"/>
                        <a:t>The Australian National University College of Law (Canberra, ACT, AUS)</a:t>
                      </a:r>
                    </a:p>
                  </a:txBody>
                  <a:tcPr marL="68580" marR="68580" marT="34290" marB="34290"/>
                </a:tc>
                <a:extLst>
                  <a:ext uri="{0D108BD9-81ED-4DB2-BD59-A6C34878D82A}">
                    <a16:rowId xmlns:a16="http://schemas.microsoft.com/office/drawing/2014/main" val="1445998715"/>
                  </a:ext>
                </a:extLst>
              </a:tr>
              <a:tr h="561323">
                <a:tc>
                  <a:txBody>
                    <a:bodyPr/>
                    <a:lstStyle/>
                    <a:p>
                      <a:r>
                        <a:rPr lang="en-US" sz="1400" dirty="0" err="1"/>
                        <a:t>Northumbria</a:t>
                      </a:r>
                      <a:r>
                        <a:rPr lang="en-US" sz="1400" dirty="0"/>
                        <a:t> University Law School</a:t>
                      </a:r>
                    </a:p>
                    <a:p>
                      <a:r>
                        <a:rPr lang="en-US" sz="1400" dirty="0"/>
                        <a:t>(Newcastle, England)</a:t>
                      </a:r>
                    </a:p>
                  </a:txBody>
                  <a:tcPr marL="68580" marR="68580" marT="34290" marB="34290"/>
                </a:tc>
                <a:tc>
                  <a:txBody>
                    <a:bodyPr/>
                    <a:lstStyle/>
                    <a:p>
                      <a:r>
                        <a:rPr lang="en-US" sz="1400" dirty="0"/>
                        <a:t>Kwansei Gakuin University Law School (Osaka, Japan)</a:t>
                      </a:r>
                    </a:p>
                  </a:txBody>
                  <a:tcPr marL="68580" marR="68580" marT="34290" marB="34290"/>
                </a:tc>
                <a:extLst>
                  <a:ext uri="{0D108BD9-81ED-4DB2-BD59-A6C34878D82A}">
                    <a16:rowId xmlns:a16="http://schemas.microsoft.com/office/drawing/2014/main" val="2192142513"/>
                  </a:ext>
                </a:extLst>
              </a:tr>
              <a:tr h="491514">
                <a:tc>
                  <a:txBody>
                    <a:bodyPr/>
                    <a:lstStyle/>
                    <a:p>
                      <a:r>
                        <a:rPr lang="en-US" sz="1400" dirty="0"/>
                        <a:t>Hong Kong University Faculty of Law</a:t>
                      </a:r>
                    </a:p>
                    <a:p>
                      <a:r>
                        <a:rPr lang="en-US" sz="1400" dirty="0"/>
                        <a:t>(Hong Kong)</a:t>
                      </a:r>
                    </a:p>
                  </a:txBody>
                  <a:tcPr marL="68580" marR="68580" marT="34290" marB="34290"/>
                </a:tc>
                <a:tc>
                  <a:txBody>
                    <a:bodyPr/>
                    <a:lstStyle/>
                    <a:p>
                      <a:r>
                        <a:rPr lang="en-US" sz="1400" dirty="0"/>
                        <a:t>The Chinese University of Hong Kong (Hong Kong)</a:t>
                      </a:r>
                    </a:p>
                  </a:txBody>
                  <a:tcPr marL="68580" marR="68580" marT="34290" marB="34290"/>
                </a:tc>
                <a:extLst>
                  <a:ext uri="{0D108BD9-81ED-4DB2-BD59-A6C34878D82A}">
                    <a16:rowId xmlns:a16="http://schemas.microsoft.com/office/drawing/2014/main" val="1230414918"/>
                  </a:ext>
                </a:extLst>
              </a:tr>
              <a:tr h="520123">
                <a:tc>
                  <a:txBody>
                    <a:bodyPr/>
                    <a:lstStyle/>
                    <a:p>
                      <a:r>
                        <a:rPr lang="en-US" sz="1400" dirty="0"/>
                        <a:t>Nottingham Trent University Law School (Nottingham, England)</a:t>
                      </a:r>
                    </a:p>
                  </a:txBody>
                  <a:tcPr marL="68580" marR="68580" marT="34290" marB="34290"/>
                </a:tc>
                <a:tc>
                  <a:txBody>
                    <a:bodyPr/>
                    <a:lstStyle/>
                    <a:p>
                      <a:r>
                        <a:rPr lang="en-US" sz="1400" dirty="0"/>
                        <a:t>Newcastle University Law School</a:t>
                      </a:r>
                    </a:p>
                    <a:p>
                      <a:r>
                        <a:rPr lang="en-US" sz="1400" dirty="0"/>
                        <a:t>(Newcastle, England)</a:t>
                      </a:r>
                    </a:p>
                  </a:txBody>
                  <a:tcPr marL="68580" marR="68580" marT="34290" marB="34290"/>
                </a:tc>
                <a:extLst>
                  <a:ext uri="{0D108BD9-81ED-4DB2-BD59-A6C34878D82A}">
                    <a16:rowId xmlns:a16="http://schemas.microsoft.com/office/drawing/2014/main" val="2197547836"/>
                  </a:ext>
                </a:extLst>
              </a:tr>
              <a:tr h="520123">
                <a:tc>
                  <a:txBody>
                    <a:bodyPr/>
                    <a:lstStyle/>
                    <a:p>
                      <a:r>
                        <a:rPr lang="en-US" sz="1400" dirty="0"/>
                        <a:t>Osgoode Hall Law School/ OPD (Toronto, Ontario, Canada)</a:t>
                      </a:r>
                    </a:p>
                  </a:txBody>
                  <a:tcPr marL="68580" marR="68580" marT="34290" marB="34290"/>
                </a:tc>
                <a:tc>
                  <a:txBody>
                    <a:bodyPr/>
                    <a:lstStyle/>
                    <a:p>
                      <a:r>
                        <a:rPr lang="en-US" sz="1400" dirty="0"/>
                        <a:t>University of Windsor Faculty of Law</a:t>
                      </a:r>
                    </a:p>
                    <a:p>
                      <a:r>
                        <a:rPr lang="en-US" sz="1400" dirty="0"/>
                        <a:t>(Windsor, ON, CA)</a:t>
                      </a:r>
                    </a:p>
                  </a:txBody>
                  <a:tcPr marL="68580" marR="68580" marT="34290" marB="34290"/>
                </a:tc>
                <a:extLst>
                  <a:ext uri="{0D108BD9-81ED-4DB2-BD59-A6C34878D82A}">
                    <a16:rowId xmlns:a16="http://schemas.microsoft.com/office/drawing/2014/main" val="2219246673"/>
                  </a:ext>
                </a:extLst>
              </a:tr>
              <a:tr h="744177">
                <a:tc>
                  <a:txBody>
                    <a:bodyPr/>
                    <a:lstStyle/>
                    <a:p>
                      <a:r>
                        <a:rPr lang="en-US" sz="1400" dirty="0"/>
                        <a:t>Flinders Law School</a:t>
                      </a:r>
                    </a:p>
                    <a:p>
                      <a:r>
                        <a:rPr lang="en-US" sz="1400" dirty="0"/>
                        <a:t>(Adelaide, S. Australia, AUS)</a:t>
                      </a:r>
                    </a:p>
                  </a:txBody>
                  <a:tcPr marL="68580" marR="68580" marT="34290" marB="34290"/>
                </a:tc>
                <a:tc>
                  <a:txBody>
                    <a:bodyPr/>
                    <a:lstStyle/>
                    <a:p>
                      <a:r>
                        <a:rPr lang="en-US" sz="1400" dirty="0"/>
                        <a:t>Solicitors Regulation Authority (England &amp; Wales)</a:t>
                      </a:r>
                    </a:p>
                    <a:p>
                      <a:r>
                        <a:rPr lang="en-US" sz="1400" dirty="0"/>
                        <a:t>Solicitors Qualifying Examination Pt2</a:t>
                      </a:r>
                    </a:p>
                  </a:txBody>
                  <a:tcPr marL="68580" marR="68580" marT="34290" marB="34290"/>
                </a:tc>
                <a:extLst>
                  <a:ext uri="{0D108BD9-81ED-4DB2-BD59-A6C34878D82A}">
                    <a16:rowId xmlns:a16="http://schemas.microsoft.com/office/drawing/2014/main" val="114931791"/>
                  </a:ext>
                </a:extLst>
              </a:tr>
              <a:tr h="96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Canadian Centre for Professional Legal Education (CPLED, Provinces of Alberta, Manitoba, Nova Scotia, Saskatchewan)</a:t>
                      </a:r>
                    </a:p>
                  </a:txBody>
                  <a:tcPr marL="68580" marR="68580" marT="34290" marB="34290"/>
                </a:tc>
                <a:tc>
                  <a:txBody>
                    <a:bodyPr/>
                    <a:lstStyle/>
                    <a:p>
                      <a:r>
                        <a:rPr lang="en-US" sz="1400" dirty="0"/>
                        <a:t>Law Society of Ireland</a:t>
                      </a:r>
                    </a:p>
                    <a:p>
                      <a:r>
                        <a:rPr lang="en-US" sz="1400" dirty="0"/>
                        <a:t>(Dublin, Ireland)</a:t>
                      </a:r>
                    </a:p>
                    <a:p>
                      <a:endParaRPr lang="en-US" sz="1400" dirty="0"/>
                    </a:p>
                  </a:txBody>
                  <a:tcPr marL="68580" marR="68580" marT="34290" marB="34290"/>
                </a:tc>
                <a:extLst>
                  <a:ext uri="{0D108BD9-81ED-4DB2-BD59-A6C34878D82A}">
                    <a16:rowId xmlns:a16="http://schemas.microsoft.com/office/drawing/2014/main" val="2994875401"/>
                  </a:ext>
                </a:extLst>
              </a:tr>
              <a:tr h="744177">
                <a:tc>
                  <a:txBody>
                    <a:bodyPr/>
                    <a:lstStyle/>
                    <a:p>
                      <a:r>
                        <a:rPr lang="en-US" sz="1400" dirty="0"/>
                        <a:t>National Centre for Skills in Social Care (London, England)</a:t>
                      </a:r>
                    </a:p>
                  </a:txBody>
                  <a:tcPr marL="68580" marR="68580" marT="34290" marB="34290"/>
                </a:tc>
                <a:tc>
                  <a:txBody>
                    <a:bodyPr/>
                    <a:lstStyle/>
                    <a:p>
                      <a:r>
                        <a:rPr lang="en-US" sz="1400" dirty="0">
                          <a:highlight>
                            <a:srgbClr val="FFFF00"/>
                          </a:highlight>
                        </a:rPr>
                        <a:t>AND NOW YOU?</a:t>
                      </a:r>
                    </a:p>
                  </a:txBody>
                  <a:tcPr marL="68580" marR="68580" marT="34290" marB="34290"/>
                </a:tc>
                <a:extLst>
                  <a:ext uri="{0D108BD9-81ED-4DB2-BD59-A6C34878D82A}">
                    <a16:rowId xmlns:a16="http://schemas.microsoft.com/office/drawing/2014/main" val="169684214"/>
                  </a:ext>
                </a:extLst>
              </a:tr>
            </a:tbl>
          </a:graphicData>
        </a:graphic>
      </p:graphicFrame>
      <p:sp>
        <p:nvSpPr>
          <p:cNvPr id="2" name="Slide Number Placeholder 1">
            <a:extLst>
              <a:ext uri="{FF2B5EF4-FFF2-40B4-BE49-F238E27FC236}">
                <a16:creationId xmlns:a16="http://schemas.microsoft.com/office/drawing/2014/main" id="{A78337A2-7FFE-469F-6B71-0FC5C63A0DCC}"/>
              </a:ext>
            </a:extLst>
          </p:cNvPr>
          <p:cNvSpPr>
            <a:spLocks noGrp="1"/>
          </p:cNvSpPr>
          <p:nvPr>
            <p:ph type="sldNum" sz="quarter" idx="12"/>
          </p:nvPr>
        </p:nvSpPr>
        <p:spPr>
          <a:xfrm>
            <a:off x="6553200" y="6525344"/>
            <a:ext cx="2133600" cy="18025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51A094-F6D1-A64E-9AC6-C170F6977DFD}" type="slidenum">
              <a:rPr kumimoji="0" 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sp>
        <p:nvSpPr>
          <p:cNvPr id="4" name="Date Placeholder 3">
            <a:extLst>
              <a:ext uri="{FF2B5EF4-FFF2-40B4-BE49-F238E27FC236}">
                <a16:creationId xmlns:a16="http://schemas.microsoft.com/office/drawing/2014/main" id="{8755AF6F-028F-7C26-505E-290AE2B6591C}"/>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B1C4A7B5-54DE-5FED-DBFE-998D6ABABEF7}"/>
              </a:ext>
            </a:extLst>
          </p:cNvPr>
          <p:cNvSpPr>
            <a:spLocks noGrp="1"/>
          </p:cNvSpPr>
          <p:nvPr>
            <p:ph type="ftr" sz="quarter" idx="11"/>
          </p:nvPr>
        </p:nvSpPr>
        <p:spPr>
          <a:xfrm>
            <a:off x="2807804" y="6372050"/>
            <a:ext cx="3960440" cy="333549"/>
          </a:xfrm>
        </p:spPr>
        <p:txBody>
          <a:bodyPr/>
          <a:lstStyle/>
          <a:p>
            <a:r>
              <a:rPr lang="en-US" altLang="en-US" dirty="0"/>
              <a:t>IJCLE/ENCLE Conference Univ of Amsterdam</a:t>
            </a:r>
          </a:p>
        </p:txBody>
      </p:sp>
    </p:spTree>
  </p:cSld>
  <p:clrMapOvr>
    <a:masterClrMapping/>
  </p:clrMapOvr>
  <mc:AlternateContent xmlns:mc="http://schemas.openxmlformats.org/markup-compatibility/2006" xmlns:p14="http://schemas.microsoft.com/office/powerpoint/2010/main">
    <mc:Choice Requires="p14">
      <p:transition spd="slow" p14:dur="1250" advTm="212000"/>
    </mc:Choice>
    <mc:Fallback xmlns="">
      <p:transition spd="slow" advTm="21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CAB398-8D4B-8DC7-24B8-1B186DE3804B}"/>
              </a:ext>
            </a:extLst>
          </p:cNvPr>
          <p:cNvSpPr>
            <a:spLocks noGrp="1"/>
          </p:cNvSpPr>
          <p:nvPr>
            <p:ph type="dt" sz="half" idx="10"/>
          </p:nvPr>
        </p:nvSpPr>
        <p:spPr/>
        <p:txBody>
          <a:bodyPr/>
          <a:lstStyle/>
          <a:p>
            <a:r>
              <a:rPr lang="en-US" altLang="en-US"/>
              <a:t>July 22, 2024</a:t>
            </a:r>
          </a:p>
        </p:txBody>
      </p:sp>
      <p:sp>
        <p:nvSpPr>
          <p:cNvPr id="5" name="Footer Placeholder 4">
            <a:extLst>
              <a:ext uri="{FF2B5EF4-FFF2-40B4-BE49-F238E27FC236}">
                <a16:creationId xmlns:a16="http://schemas.microsoft.com/office/drawing/2014/main" id="{579F9E41-3258-C081-AD54-EE10A493D27E}"/>
              </a:ext>
            </a:extLst>
          </p:cNvPr>
          <p:cNvSpPr>
            <a:spLocks noGrp="1"/>
          </p:cNvSpPr>
          <p:nvPr>
            <p:ph type="ftr" sz="quarter" idx="11"/>
          </p:nvPr>
        </p:nvSpPr>
        <p:spPr/>
        <p:txBody>
          <a:bodyPr/>
          <a:lstStyle/>
          <a:p>
            <a:r>
              <a:rPr lang="en-US" altLang="en-US"/>
              <a:t>IJCLE/ENCLE Conference Univ of Amsterdam</a:t>
            </a:r>
          </a:p>
        </p:txBody>
      </p:sp>
      <p:sp>
        <p:nvSpPr>
          <p:cNvPr id="6" name="Slide Number Placeholder 5">
            <a:extLst>
              <a:ext uri="{FF2B5EF4-FFF2-40B4-BE49-F238E27FC236}">
                <a16:creationId xmlns:a16="http://schemas.microsoft.com/office/drawing/2014/main" id="{B3A17C92-A0D1-ACAE-096C-58FB729184E0}"/>
              </a:ext>
            </a:extLst>
          </p:cNvPr>
          <p:cNvSpPr>
            <a:spLocks noGrp="1"/>
          </p:cNvSpPr>
          <p:nvPr>
            <p:ph type="sldNum" sz="quarter" idx="12"/>
          </p:nvPr>
        </p:nvSpPr>
        <p:spPr/>
        <p:txBody>
          <a:bodyPr/>
          <a:lstStyle/>
          <a:p>
            <a:fld id="{69939382-EC6E-4068-BFA0-9ABC5C19CF3D}" type="slidenum">
              <a:rPr lang="en-US" altLang="en-US" smtClean="0"/>
              <a:pPr/>
              <a:t>9</a:t>
            </a:fld>
            <a:endParaRPr lang="en-US" altLang="en-US"/>
          </a:p>
        </p:txBody>
      </p:sp>
      <p:pic>
        <p:nvPicPr>
          <p:cNvPr id="8" name="Picture 7" descr="A screenshot of a computer screen&#10;&#10;Description automatically generated">
            <a:extLst>
              <a:ext uri="{FF2B5EF4-FFF2-40B4-BE49-F238E27FC236}">
                <a16:creationId xmlns:a16="http://schemas.microsoft.com/office/drawing/2014/main" id="{15C97DB4-96F0-4149-9AA2-1E090881A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850" y="0"/>
            <a:ext cx="5300300" cy="6858000"/>
          </a:xfrm>
          <a:prstGeom prst="rect">
            <a:avLst/>
          </a:prstGeom>
        </p:spPr>
      </p:pic>
    </p:spTree>
    <p:extLst>
      <p:ext uri="{BB962C8B-B14F-4D97-AF65-F5344CB8AC3E}">
        <p14:creationId xmlns:p14="http://schemas.microsoft.com/office/powerpoint/2010/main" val="3192576294"/>
      </p:ext>
    </p:extLst>
  </p:cSld>
  <p:clrMapOvr>
    <a:masterClrMapping/>
  </p:clrMapOvr>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SLIT</Template>
  <TotalTime>2368</TotalTime>
  <Words>2266</Words>
  <Application>Microsoft Office PowerPoint</Application>
  <PresentationFormat>On-screen Show (4:3)</PresentationFormat>
  <Paragraphs>250</Paragraphs>
  <Slides>27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ＭＳ Ｐゴシック</vt:lpstr>
      <vt:lpstr>Aptos</vt:lpstr>
      <vt:lpstr>Arial</vt:lpstr>
      <vt:lpstr>Tahoma</vt:lpstr>
      <vt:lpstr>Times New Roman</vt:lpstr>
      <vt:lpstr>Verdana</vt:lpstr>
      <vt:lpstr>Wingdings</vt:lpstr>
      <vt:lpstr>Slit</vt:lpstr>
      <vt:lpstr>1_Slit</vt:lpstr>
      <vt:lpstr>The client as teacher:  Formation of students  by simulated clients  Clark D. Cunningham W. Lee Burge Professor of Law &amp; Ethics Director, National Institute for Teaching Ethics &amp; Professionalism Georgia State University College of Law Atlanta, Georgia   U.S.A.  cdcunningham@gsu.edu   www.clarkcunningham.org  www.niftep.org </vt:lpstr>
      <vt:lpstr>My home page</vt:lpstr>
      <vt:lpstr>Download this presentation</vt:lpstr>
      <vt:lpstr>13 Clinical Law Review 1 (2006)</vt:lpstr>
      <vt:lpstr>Standardized or Simulated Patients in Medical Education</vt:lpstr>
      <vt:lpstr>PowerPoint Presentation</vt:lpstr>
      <vt:lpstr>SCs – origins Adapted from Paul Maharg July 20 presentation</vt:lpstr>
      <vt:lpstr>PowerPoint Presentation</vt:lpstr>
      <vt:lpstr>PowerPoint Presentation</vt:lpstr>
      <vt:lpstr>Matching standards to criteria  - eg assessment criterion 2</vt:lpstr>
      <vt:lpstr>I felt the student lawyer listened to me</vt:lpstr>
      <vt:lpstr>PowerPoint Presentation</vt:lpstr>
      <vt:lpstr>Sim Client Assessment Part B</vt:lpstr>
      <vt:lpstr>In the original Scotland pilot and many later uses of simulated clients there is also a 3rd assessment component:  a note to file graded by a lawyer</vt:lpstr>
      <vt:lpstr>PowerPoint Presentation</vt:lpstr>
      <vt:lpstr>Alternative bar exam in  State of New Hampshire (USA)</vt:lpstr>
      <vt:lpstr>Ahead of the Curve:  the Unique Daniel Webster Scholar Honors Program New Hampshire Bar Association www.nhbar.org/ahead-of-the-curve-a-150-year-retrospective-on-the-unique-daniel-webster-scholar-honors-program/ </vt:lpstr>
      <vt:lpstr>PowerPoint Presentation</vt:lpstr>
      <vt:lpstr>PowerPoint Presentation</vt:lpstr>
      <vt:lpstr>Practice Readiness Education Program (PREP)</vt:lpstr>
      <vt:lpstr>Transitioning Simulated Client Interviews from Face-to-Face to Online</vt:lpstr>
      <vt:lpstr>Brief timetable for Sim Client project development https://simclient.osgoode.yorku.ca/workshop-resources/ </vt:lpstr>
      <vt:lpstr>Paul Maharg Blog Resources for July 20 workshop</vt:lpstr>
      <vt:lpstr>Paul Maharg Blog More detailed information on SimClients</vt:lpstr>
      <vt:lpstr>Osgoode Hall Law School  York University, Toronto</vt:lpstr>
      <vt:lpstr>Osgoode Workshop Website</vt:lpstr>
      <vt:lpstr>Download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dc:creator>
  <cp:lastModifiedBy>Clark D Cunningham</cp:lastModifiedBy>
  <cp:revision>98</cp:revision>
  <cp:lastPrinted>1601-01-01T00:00:00Z</cp:lastPrinted>
  <dcterms:created xsi:type="dcterms:W3CDTF">1601-01-01T00:00:00Z</dcterms:created>
  <dcterms:modified xsi:type="dcterms:W3CDTF">2024-07-21T21:48:44Z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