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7" r:id="rId4"/>
    <p:sldId id="260" r:id="rId5"/>
    <p:sldId id="261" r:id="rId6"/>
    <p:sldId id="271" r:id="rId7"/>
    <p:sldId id="262" r:id="rId8"/>
    <p:sldId id="263" r:id="rId9"/>
    <p:sldId id="266" r:id="rId10"/>
    <p:sldId id="267" r:id="rId11"/>
    <p:sldId id="268" r:id="rId12"/>
    <p:sldId id="269" r:id="rId13"/>
    <p:sldId id="275" r:id="rId14"/>
    <p:sldId id="270" r:id="rId15"/>
    <p:sldId id="276" r:id="rId16"/>
    <p:sldId id="274" r:id="rId17"/>
    <p:sldId id="272"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0EA90-32E1-454E-820D-79D6B5910006}" v="97" dt="2021-11-01T20:34:43.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94859"/>
  </p:normalViewPr>
  <p:slideViewPr>
    <p:cSldViewPr snapToGrid="0" snapToObjects="1">
      <p:cViewPr varScale="1">
        <p:scale>
          <a:sx n="117" d="100"/>
          <a:sy n="117" d="100"/>
        </p:scale>
        <p:origin x="4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studentgsu-my.sharepoint.com/personal/rpreston2_student_gsu_edu/Documents/SOM%20Research%20Project%20Data%20Fin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tudentgsu-my.sharepoint.com/personal/rpreston2_student_gsu_edu/Documents/SOM%20Research%20Project%20Data%20Fina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Initial Will Indication</a:t>
            </a:r>
          </a:p>
        </c:rich>
      </c:tx>
      <c:layout>
        <c:manualLayout>
          <c:xMode val="edge"/>
          <c:yMode val="edge"/>
          <c:x val="0.42064566929133851"/>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bg2">
                  <a:lumMod val="50000"/>
                </a:schemeClr>
              </a:solidFill>
              <a:ln>
                <a:noFill/>
              </a:ln>
              <a:effectLst/>
            </c:spPr>
            <c:extLst>
              <c:ext xmlns:c16="http://schemas.microsoft.com/office/drawing/2014/chart" uri="{C3380CC4-5D6E-409C-BE32-E72D297353CC}">
                <c16:uniqueId val="{00000001-D441-334D-8C8C-57D134714CC9}"/>
              </c:ext>
            </c:extLst>
          </c:dPt>
          <c:dPt>
            <c:idx val="1"/>
            <c:invertIfNegative val="0"/>
            <c:bubble3D val="0"/>
            <c:spPr>
              <a:solidFill>
                <a:schemeClr val="tx1"/>
              </a:solidFill>
              <a:ln>
                <a:noFill/>
              </a:ln>
              <a:effectLst/>
            </c:spPr>
            <c:extLst>
              <c:ext xmlns:c16="http://schemas.microsoft.com/office/drawing/2014/chart" uri="{C3380CC4-5D6E-409C-BE32-E72D297353CC}">
                <c16:uniqueId val="{00000003-D441-334D-8C8C-57D134714CC9}"/>
              </c:ext>
            </c:extLst>
          </c:dPt>
          <c:dPt>
            <c:idx val="3"/>
            <c:invertIfNegative val="0"/>
            <c:bubble3D val="0"/>
            <c:spPr>
              <a:solidFill>
                <a:schemeClr val="bg2">
                  <a:lumMod val="50000"/>
                </a:schemeClr>
              </a:solidFill>
              <a:ln>
                <a:noFill/>
              </a:ln>
              <a:effectLst/>
            </c:spPr>
            <c:extLst>
              <c:ext xmlns:c16="http://schemas.microsoft.com/office/drawing/2014/chart" uri="{C3380CC4-5D6E-409C-BE32-E72D297353CC}">
                <c16:uniqueId val="{00000005-D441-334D-8C8C-57D134714CC9}"/>
              </c:ext>
            </c:extLst>
          </c:dPt>
          <c:dPt>
            <c:idx val="4"/>
            <c:invertIfNegative val="0"/>
            <c:bubble3D val="0"/>
            <c:spPr>
              <a:solidFill>
                <a:schemeClr val="tx1"/>
              </a:solidFill>
              <a:ln>
                <a:noFill/>
              </a:ln>
              <a:effectLst/>
            </c:spPr>
            <c:extLst>
              <c:ext xmlns:c16="http://schemas.microsoft.com/office/drawing/2014/chart" uri="{C3380CC4-5D6E-409C-BE32-E72D297353CC}">
                <c16:uniqueId val="{00000007-D441-334D-8C8C-57D134714CC9}"/>
              </c:ext>
            </c:extLst>
          </c:dPt>
          <c:dPt>
            <c:idx val="6"/>
            <c:invertIfNegative val="0"/>
            <c:bubble3D val="0"/>
            <c:spPr>
              <a:solidFill>
                <a:schemeClr val="bg2">
                  <a:lumMod val="50000"/>
                </a:schemeClr>
              </a:solidFill>
              <a:ln>
                <a:noFill/>
              </a:ln>
              <a:effectLst/>
            </c:spPr>
            <c:extLst>
              <c:ext xmlns:c16="http://schemas.microsoft.com/office/drawing/2014/chart" uri="{C3380CC4-5D6E-409C-BE32-E72D297353CC}">
                <c16:uniqueId val="{00000009-D441-334D-8C8C-57D134714CC9}"/>
              </c:ext>
            </c:extLst>
          </c:dPt>
          <c:dPt>
            <c:idx val="7"/>
            <c:invertIfNegative val="0"/>
            <c:bubble3D val="0"/>
            <c:spPr>
              <a:solidFill>
                <a:schemeClr val="tx1"/>
              </a:solidFill>
              <a:ln>
                <a:noFill/>
              </a:ln>
              <a:effectLst/>
            </c:spPr>
            <c:extLst>
              <c:ext xmlns:c16="http://schemas.microsoft.com/office/drawing/2014/chart" uri="{C3380CC4-5D6E-409C-BE32-E72D297353CC}">
                <c16:uniqueId val="{0000000B-D441-334D-8C8C-57D134714CC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Sheet1!$B$1:$B$8</c:f>
              <c:strCache>
                <c:ptCount val="8"/>
                <c:pt idx="0">
                  <c:v>Indicated</c:v>
                </c:pt>
                <c:pt idx="1">
                  <c:v>Not Indicated</c:v>
                </c:pt>
                <c:pt idx="3">
                  <c:v>Indicated</c:v>
                </c:pt>
                <c:pt idx="4">
                  <c:v>Not Indicated</c:v>
                </c:pt>
                <c:pt idx="6">
                  <c:v>Indicated</c:v>
                </c:pt>
                <c:pt idx="7">
                  <c:v>Not Indicated</c:v>
                </c:pt>
              </c:strCache>
            </c:strRef>
          </c:cat>
          <c:val>
            <c:numRef>
              <c:f>Sheet1!$C$1:$C$8</c:f>
              <c:numCache>
                <c:formatCode>General</c:formatCode>
                <c:ptCount val="8"/>
                <c:pt idx="0">
                  <c:v>10</c:v>
                </c:pt>
                <c:pt idx="1">
                  <c:v>10</c:v>
                </c:pt>
                <c:pt idx="3">
                  <c:v>9</c:v>
                </c:pt>
                <c:pt idx="4">
                  <c:v>11</c:v>
                </c:pt>
                <c:pt idx="6">
                  <c:v>11</c:v>
                </c:pt>
                <c:pt idx="7">
                  <c:v>9</c:v>
                </c:pt>
              </c:numCache>
            </c:numRef>
          </c:val>
          <c:extLst>
            <c:ext xmlns:c16="http://schemas.microsoft.com/office/drawing/2014/chart" uri="{C3380CC4-5D6E-409C-BE32-E72D297353CC}">
              <c16:uniqueId val="{0000000C-D441-334D-8C8C-57D134714CC9}"/>
            </c:ext>
          </c:extLst>
        </c:ser>
        <c:dLbls>
          <c:dLblPos val="outEnd"/>
          <c:showLegendKey val="0"/>
          <c:showVal val="1"/>
          <c:showCatName val="0"/>
          <c:showSerName val="0"/>
          <c:showPercent val="0"/>
          <c:showBubbleSize val="0"/>
        </c:dLbls>
        <c:gapWidth val="219"/>
        <c:overlap val="-27"/>
        <c:axId val="2121464655"/>
        <c:axId val="2104206911"/>
      </c:barChart>
      <c:catAx>
        <c:axId val="2121464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4206911"/>
        <c:crosses val="autoZero"/>
        <c:auto val="1"/>
        <c:lblAlgn val="ctr"/>
        <c:lblOffset val="100"/>
        <c:noMultiLvlLbl val="0"/>
      </c:catAx>
      <c:valAx>
        <c:axId val="21042069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14646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Sheet1!$B$17</c:f>
              <c:strCache>
                <c:ptCount val="1"/>
                <c:pt idx="0">
                  <c:v>Sample 1</c:v>
                </c:pt>
              </c:strCache>
            </c:strRef>
          </c:tx>
          <c:spPr>
            <a:solidFill>
              <a:schemeClr val="bg2">
                <a:lumMod val="50000"/>
              </a:schemeClr>
            </a:solidFill>
            <a:ln>
              <a:noFill/>
            </a:ln>
            <a:effectLst/>
          </c:spPr>
          <c:invertIfNegative val="0"/>
          <c:dLbls>
            <c:dLbl>
              <c:idx val="1"/>
              <c:layout>
                <c:manualLayout>
                  <c:x val="0"/>
                  <c:y val="7.89539972635748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4A-5B4A-A630-97E13EA4C16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Sheet1!$A$18:$A$20</c:f>
              <c:strCache>
                <c:ptCount val="3"/>
                <c:pt idx="0">
                  <c:v>No</c:v>
                </c:pt>
                <c:pt idx="1">
                  <c:v>Yes</c:v>
                </c:pt>
                <c:pt idx="2">
                  <c:v>N/A</c:v>
                </c:pt>
              </c:strCache>
            </c:strRef>
          </c:cat>
          <c:val>
            <c:numRef>
              <c:f>Sheet1!$B$18:$B$20</c:f>
              <c:numCache>
                <c:formatCode>General</c:formatCode>
                <c:ptCount val="3"/>
                <c:pt idx="0">
                  <c:v>11</c:v>
                </c:pt>
                <c:pt idx="1">
                  <c:v>3</c:v>
                </c:pt>
                <c:pt idx="2">
                  <c:v>6</c:v>
                </c:pt>
              </c:numCache>
            </c:numRef>
          </c:val>
          <c:extLst>
            <c:ext xmlns:c16="http://schemas.microsoft.com/office/drawing/2014/chart" uri="{C3380CC4-5D6E-409C-BE32-E72D297353CC}">
              <c16:uniqueId val="{00000001-114A-5B4A-A630-97E13EA4C160}"/>
            </c:ext>
          </c:extLst>
        </c:ser>
        <c:ser>
          <c:idx val="1"/>
          <c:order val="1"/>
          <c:tx>
            <c:strRef>
              <c:f>Sheet1!$C$17</c:f>
              <c:strCache>
                <c:ptCount val="1"/>
                <c:pt idx="0">
                  <c:v>Sample 2</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Sheet1!$A$18:$A$20</c:f>
              <c:strCache>
                <c:ptCount val="3"/>
                <c:pt idx="0">
                  <c:v>No</c:v>
                </c:pt>
                <c:pt idx="1">
                  <c:v>Yes</c:v>
                </c:pt>
                <c:pt idx="2">
                  <c:v>N/A</c:v>
                </c:pt>
              </c:strCache>
            </c:strRef>
          </c:cat>
          <c:val>
            <c:numRef>
              <c:f>Sheet1!$C$18:$C$20</c:f>
              <c:numCache>
                <c:formatCode>General</c:formatCode>
                <c:ptCount val="3"/>
                <c:pt idx="0">
                  <c:v>8</c:v>
                </c:pt>
                <c:pt idx="1">
                  <c:v>1</c:v>
                </c:pt>
                <c:pt idx="2">
                  <c:v>11</c:v>
                </c:pt>
              </c:numCache>
            </c:numRef>
          </c:val>
          <c:extLst>
            <c:ext xmlns:c16="http://schemas.microsoft.com/office/drawing/2014/chart" uri="{C3380CC4-5D6E-409C-BE32-E72D297353CC}">
              <c16:uniqueId val="{00000002-114A-5B4A-A630-97E13EA4C160}"/>
            </c:ext>
          </c:extLst>
        </c:ser>
        <c:ser>
          <c:idx val="2"/>
          <c:order val="2"/>
          <c:tx>
            <c:strRef>
              <c:f>Sheet1!$D$17</c:f>
              <c:strCache>
                <c:ptCount val="1"/>
                <c:pt idx="0">
                  <c:v>Sample 3</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Sheet1!$A$18:$A$20</c:f>
              <c:strCache>
                <c:ptCount val="3"/>
                <c:pt idx="0">
                  <c:v>No</c:v>
                </c:pt>
                <c:pt idx="1">
                  <c:v>Yes</c:v>
                </c:pt>
                <c:pt idx="2">
                  <c:v>N/A</c:v>
                </c:pt>
              </c:strCache>
            </c:strRef>
          </c:cat>
          <c:val>
            <c:numRef>
              <c:f>Sheet1!$D$18:$D$20</c:f>
              <c:numCache>
                <c:formatCode>General</c:formatCode>
                <c:ptCount val="3"/>
                <c:pt idx="0">
                  <c:v>6</c:v>
                </c:pt>
                <c:pt idx="1">
                  <c:v>6</c:v>
                </c:pt>
                <c:pt idx="2">
                  <c:v>8</c:v>
                </c:pt>
              </c:numCache>
            </c:numRef>
          </c:val>
          <c:extLst>
            <c:ext xmlns:c16="http://schemas.microsoft.com/office/drawing/2014/chart" uri="{C3380CC4-5D6E-409C-BE32-E72D297353CC}">
              <c16:uniqueId val="{00000003-114A-5B4A-A630-97E13EA4C160}"/>
            </c:ext>
          </c:extLst>
        </c:ser>
        <c:dLbls>
          <c:showLegendKey val="0"/>
          <c:showVal val="0"/>
          <c:showCatName val="0"/>
          <c:showSerName val="0"/>
          <c:showPercent val="0"/>
          <c:showBubbleSize val="0"/>
        </c:dLbls>
        <c:gapWidth val="150"/>
        <c:overlap val="100"/>
        <c:axId val="1962290047"/>
        <c:axId val="2105011263"/>
      </c:barChart>
      <c:catAx>
        <c:axId val="1962290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5011263"/>
        <c:crosses val="autoZero"/>
        <c:auto val="1"/>
        <c:lblAlgn val="ctr"/>
        <c:lblOffset val="100"/>
        <c:noMultiLvlLbl val="0"/>
      </c:catAx>
      <c:valAx>
        <c:axId val="21050112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2290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53017-1EAB-4119-937C-9524F1159E3C}"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72399F94-C308-4AAA-8B6B-BC18B23402ED}">
      <dgm:prSet/>
      <dgm:spPr/>
      <dgm:t>
        <a:bodyPr/>
        <a:lstStyle/>
        <a:p>
          <a:r>
            <a:rPr lang="en-US"/>
            <a:t>All Four Verbs</a:t>
          </a:r>
        </a:p>
      </dgm:t>
    </dgm:pt>
    <dgm:pt modelId="{2A556313-B165-4268-9D3A-8CBD55BD2A99}" type="parTrans" cxnId="{DC8D18CF-3173-4542-8732-AB0ED2111477}">
      <dgm:prSet/>
      <dgm:spPr/>
      <dgm:t>
        <a:bodyPr/>
        <a:lstStyle/>
        <a:p>
          <a:endParaRPr lang="en-US"/>
        </a:p>
      </dgm:t>
    </dgm:pt>
    <dgm:pt modelId="{0374F160-0FD6-40D2-A5F4-9D0F7BBFB896}" type="sibTrans" cxnId="{DC8D18CF-3173-4542-8732-AB0ED2111477}">
      <dgm:prSet/>
      <dgm:spPr/>
      <dgm:t>
        <a:bodyPr/>
        <a:lstStyle/>
        <a:p>
          <a:endParaRPr lang="en-US"/>
        </a:p>
      </dgm:t>
    </dgm:pt>
    <dgm:pt modelId="{41B912A3-CF7A-4060-A92D-EC86A88332F5}">
      <dgm:prSet/>
      <dgm:spPr/>
      <dgm:t>
        <a:bodyPr/>
        <a:lstStyle/>
        <a:p>
          <a:r>
            <a:rPr lang="en-US"/>
            <a:t>This method would examine the existence of initial will of the Patient with the relationship of the final resolution of the persuasion for each verb and compare if similar patterns exist.</a:t>
          </a:r>
        </a:p>
      </dgm:t>
    </dgm:pt>
    <dgm:pt modelId="{6FE2AF5C-7175-46E6-9E29-02C122AD7EA0}" type="parTrans" cxnId="{A251F05D-C872-437E-9A74-400730CDD37A}">
      <dgm:prSet/>
      <dgm:spPr/>
      <dgm:t>
        <a:bodyPr/>
        <a:lstStyle/>
        <a:p>
          <a:endParaRPr lang="en-US"/>
        </a:p>
      </dgm:t>
    </dgm:pt>
    <dgm:pt modelId="{2CD49DFA-0D2D-4779-A0A0-3BA309DC297D}" type="sibTrans" cxnId="{A251F05D-C872-437E-9A74-400730CDD37A}">
      <dgm:prSet/>
      <dgm:spPr/>
      <dgm:t>
        <a:bodyPr/>
        <a:lstStyle/>
        <a:p>
          <a:endParaRPr lang="en-US"/>
        </a:p>
      </dgm:t>
    </dgm:pt>
    <dgm:pt modelId="{1B53CA92-2AF9-47B6-8467-F96DB67D4343}">
      <dgm:prSet/>
      <dgm:spPr/>
      <dgm:t>
        <a:bodyPr/>
        <a:lstStyle/>
        <a:p>
          <a:r>
            <a:rPr lang="en-US"/>
            <a:t>1990s to 2000s: When §2422(b) enacted</a:t>
          </a:r>
        </a:p>
      </dgm:t>
    </dgm:pt>
    <dgm:pt modelId="{9A89CB0D-C0B1-4BC0-AE28-17090D0D6A1C}" type="parTrans" cxnId="{A7009054-9A40-4B99-883D-982E4ECF179A}">
      <dgm:prSet/>
      <dgm:spPr/>
      <dgm:t>
        <a:bodyPr/>
        <a:lstStyle/>
        <a:p>
          <a:endParaRPr lang="en-US"/>
        </a:p>
      </dgm:t>
    </dgm:pt>
    <dgm:pt modelId="{D195895B-AEC1-46C0-B9F0-701A35424EC2}" type="sibTrans" cxnId="{A7009054-9A40-4B99-883D-982E4ECF179A}">
      <dgm:prSet/>
      <dgm:spPr/>
      <dgm:t>
        <a:bodyPr/>
        <a:lstStyle/>
        <a:p>
          <a:endParaRPr lang="en-US"/>
        </a:p>
      </dgm:t>
    </dgm:pt>
    <dgm:pt modelId="{C1242A9B-81C1-479C-83BA-C42FC2FA7637}">
      <dgm:prSet/>
      <dgm:spPr/>
      <dgm:t>
        <a:bodyPr/>
        <a:lstStyle/>
        <a:p>
          <a:r>
            <a:rPr lang="en-US"/>
            <a:t>This process recognizes the flexibility of the human language and that words and their meanings can change over time.   </a:t>
          </a:r>
        </a:p>
      </dgm:t>
    </dgm:pt>
    <dgm:pt modelId="{240B3317-FE02-4E39-AE4A-D3DAF337B049}" type="parTrans" cxnId="{9D7EECEF-2B0C-416D-BB5B-035B36BE93FB}">
      <dgm:prSet/>
      <dgm:spPr/>
      <dgm:t>
        <a:bodyPr/>
        <a:lstStyle/>
        <a:p>
          <a:endParaRPr lang="en-US"/>
        </a:p>
      </dgm:t>
    </dgm:pt>
    <dgm:pt modelId="{E44C1567-987C-49D8-9A4A-753299D729D9}" type="sibTrans" cxnId="{9D7EECEF-2B0C-416D-BB5B-035B36BE93FB}">
      <dgm:prSet/>
      <dgm:spPr/>
      <dgm:t>
        <a:bodyPr/>
        <a:lstStyle/>
        <a:p>
          <a:endParaRPr lang="en-US"/>
        </a:p>
      </dgm:t>
    </dgm:pt>
    <dgm:pt modelId="{335647BE-528F-481A-AF46-FFDD2D9C5128}">
      <dgm:prSet/>
      <dgm:spPr/>
      <dgm:t>
        <a:bodyPr/>
        <a:lstStyle/>
        <a:p>
          <a:r>
            <a:rPr lang="en-US" dirty="0"/>
            <a:t>Relationship between the Agent and the Patient</a:t>
          </a:r>
        </a:p>
      </dgm:t>
    </dgm:pt>
    <dgm:pt modelId="{C6E2B40C-26BC-4CCF-8423-38C961239406}" type="parTrans" cxnId="{287122F9-4AFD-49F5-8D24-24A1C9682EB3}">
      <dgm:prSet/>
      <dgm:spPr/>
      <dgm:t>
        <a:bodyPr/>
        <a:lstStyle/>
        <a:p>
          <a:endParaRPr lang="en-US"/>
        </a:p>
      </dgm:t>
    </dgm:pt>
    <dgm:pt modelId="{E14F45C0-D41A-4A9D-8469-FB4E3610323A}" type="sibTrans" cxnId="{287122F9-4AFD-49F5-8D24-24A1C9682EB3}">
      <dgm:prSet/>
      <dgm:spPr/>
      <dgm:t>
        <a:bodyPr/>
        <a:lstStyle/>
        <a:p>
          <a:endParaRPr lang="en-US"/>
        </a:p>
      </dgm:t>
    </dgm:pt>
    <dgm:pt modelId="{1E2F924D-25B6-4523-9985-0D77DF6F9387}">
      <dgm:prSet/>
      <dgm:spPr/>
      <dgm:t>
        <a:bodyPr/>
        <a:lstStyle/>
        <a:p>
          <a:r>
            <a:rPr lang="en-US"/>
            <a:t>An employee and employer </a:t>
          </a:r>
        </a:p>
      </dgm:t>
    </dgm:pt>
    <dgm:pt modelId="{B0C49E68-19A8-41C7-A84D-E47AA5DBC342}" type="parTrans" cxnId="{C35A590B-B6B5-4456-93D5-A0113FBEB507}">
      <dgm:prSet/>
      <dgm:spPr/>
      <dgm:t>
        <a:bodyPr/>
        <a:lstStyle/>
        <a:p>
          <a:endParaRPr lang="en-US"/>
        </a:p>
      </dgm:t>
    </dgm:pt>
    <dgm:pt modelId="{FC12BA94-B133-4BA7-A6EF-198A4E2D2D93}" type="sibTrans" cxnId="{C35A590B-B6B5-4456-93D5-A0113FBEB507}">
      <dgm:prSet/>
      <dgm:spPr/>
      <dgm:t>
        <a:bodyPr/>
        <a:lstStyle/>
        <a:p>
          <a:endParaRPr lang="en-US"/>
        </a:p>
      </dgm:t>
    </dgm:pt>
    <dgm:pt modelId="{D146E7AD-49F4-4631-BFA0-E859886B575A}">
      <dgm:prSet/>
      <dgm:spPr/>
      <dgm:t>
        <a:bodyPr/>
        <a:lstStyle/>
        <a:p>
          <a:r>
            <a:rPr lang="en-US"/>
            <a:t>A parent and child</a:t>
          </a:r>
        </a:p>
      </dgm:t>
    </dgm:pt>
    <dgm:pt modelId="{2D290FE1-120D-4EC1-B201-BDE82C9BD54E}" type="parTrans" cxnId="{F49840A9-8E47-43A6-B54C-E50B262DC051}">
      <dgm:prSet/>
      <dgm:spPr/>
      <dgm:t>
        <a:bodyPr/>
        <a:lstStyle/>
        <a:p>
          <a:endParaRPr lang="en-US"/>
        </a:p>
      </dgm:t>
    </dgm:pt>
    <dgm:pt modelId="{9CC3598D-B443-45A8-B069-E8FC2C2E61C4}" type="sibTrans" cxnId="{F49840A9-8E47-43A6-B54C-E50B262DC051}">
      <dgm:prSet/>
      <dgm:spPr/>
      <dgm:t>
        <a:bodyPr/>
        <a:lstStyle/>
        <a:p>
          <a:endParaRPr lang="en-US"/>
        </a:p>
      </dgm:t>
    </dgm:pt>
    <dgm:pt modelId="{B59731D9-400B-0145-9DD8-D65E805A0D33}" type="pres">
      <dgm:prSet presAssocID="{5E353017-1EAB-4119-937C-9524F1159E3C}" presName="Name0" presStyleCnt="0">
        <dgm:presLayoutVars>
          <dgm:dir/>
          <dgm:animLvl val="lvl"/>
          <dgm:resizeHandles val="exact"/>
        </dgm:presLayoutVars>
      </dgm:prSet>
      <dgm:spPr/>
    </dgm:pt>
    <dgm:pt modelId="{29F2BEC5-2FBB-FD49-BED7-5FD16030DACF}" type="pres">
      <dgm:prSet presAssocID="{72399F94-C308-4AAA-8B6B-BC18B23402ED}" presName="composite" presStyleCnt="0"/>
      <dgm:spPr/>
    </dgm:pt>
    <dgm:pt modelId="{9ADC9B84-BCE0-E14B-ACDD-501FDFC6098F}" type="pres">
      <dgm:prSet presAssocID="{72399F94-C308-4AAA-8B6B-BC18B23402ED}" presName="parTx" presStyleLbl="alignNode1" presStyleIdx="0" presStyleCnt="3">
        <dgm:presLayoutVars>
          <dgm:chMax val="0"/>
          <dgm:chPref val="0"/>
          <dgm:bulletEnabled val="1"/>
        </dgm:presLayoutVars>
      </dgm:prSet>
      <dgm:spPr/>
    </dgm:pt>
    <dgm:pt modelId="{12A84C00-03F3-7540-B773-919C0727E0F1}" type="pres">
      <dgm:prSet presAssocID="{72399F94-C308-4AAA-8B6B-BC18B23402ED}" presName="desTx" presStyleLbl="alignAccFollowNode1" presStyleIdx="0" presStyleCnt="3">
        <dgm:presLayoutVars>
          <dgm:bulletEnabled val="1"/>
        </dgm:presLayoutVars>
      </dgm:prSet>
      <dgm:spPr/>
    </dgm:pt>
    <dgm:pt modelId="{D8D33C80-DE96-EF40-96B0-3A096E8CBBB9}" type="pres">
      <dgm:prSet presAssocID="{0374F160-0FD6-40D2-A5F4-9D0F7BBFB896}" presName="space" presStyleCnt="0"/>
      <dgm:spPr/>
    </dgm:pt>
    <dgm:pt modelId="{050E6D75-D6F3-E449-89C2-FD0652A808E7}" type="pres">
      <dgm:prSet presAssocID="{1B53CA92-2AF9-47B6-8467-F96DB67D4343}" presName="composite" presStyleCnt="0"/>
      <dgm:spPr/>
    </dgm:pt>
    <dgm:pt modelId="{A6C7E219-4BB2-1141-8642-94AFBB0003F7}" type="pres">
      <dgm:prSet presAssocID="{1B53CA92-2AF9-47B6-8467-F96DB67D4343}" presName="parTx" presStyleLbl="alignNode1" presStyleIdx="1" presStyleCnt="3">
        <dgm:presLayoutVars>
          <dgm:chMax val="0"/>
          <dgm:chPref val="0"/>
          <dgm:bulletEnabled val="1"/>
        </dgm:presLayoutVars>
      </dgm:prSet>
      <dgm:spPr/>
    </dgm:pt>
    <dgm:pt modelId="{49E152B6-AC7E-DF4E-A5B4-B2D020E50BEC}" type="pres">
      <dgm:prSet presAssocID="{1B53CA92-2AF9-47B6-8467-F96DB67D4343}" presName="desTx" presStyleLbl="alignAccFollowNode1" presStyleIdx="1" presStyleCnt="3">
        <dgm:presLayoutVars>
          <dgm:bulletEnabled val="1"/>
        </dgm:presLayoutVars>
      </dgm:prSet>
      <dgm:spPr/>
    </dgm:pt>
    <dgm:pt modelId="{F58C2328-DF70-164B-9080-0EF225F26799}" type="pres">
      <dgm:prSet presAssocID="{D195895B-AEC1-46C0-B9F0-701A35424EC2}" presName="space" presStyleCnt="0"/>
      <dgm:spPr/>
    </dgm:pt>
    <dgm:pt modelId="{FA10315E-01C0-944F-B490-3195FAF95CEA}" type="pres">
      <dgm:prSet presAssocID="{335647BE-528F-481A-AF46-FFDD2D9C5128}" presName="composite" presStyleCnt="0"/>
      <dgm:spPr/>
    </dgm:pt>
    <dgm:pt modelId="{A3CE8A0A-1010-674A-B205-0C4DB8E3C6AF}" type="pres">
      <dgm:prSet presAssocID="{335647BE-528F-481A-AF46-FFDD2D9C5128}" presName="parTx" presStyleLbl="alignNode1" presStyleIdx="2" presStyleCnt="3">
        <dgm:presLayoutVars>
          <dgm:chMax val="0"/>
          <dgm:chPref val="0"/>
          <dgm:bulletEnabled val="1"/>
        </dgm:presLayoutVars>
      </dgm:prSet>
      <dgm:spPr/>
    </dgm:pt>
    <dgm:pt modelId="{D8A890D1-5A1E-144C-81C3-F2ABDC8078B5}" type="pres">
      <dgm:prSet presAssocID="{335647BE-528F-481A-AF46-FFDD2D9C5128}" presName="desTx" presStyleLbl="alignAccFollowNode1" presStyleIdx="2" presStyleCnt="3">
        <dgm:presLayoutVars>
          <dgm:bulletEnabled val="1"/>
        </dgm:presLayoutVars>
      </dgm:prSet>
      <dgm:spPr/>
    </dgm:pt>
  </dgm:ptLst>
  <dgm:cxnLst>
    <dgm:cxn modelId="{3F1C6600-40E8-9840-9FE1-A3DC2F5D2552}" type="presOf" srcId="{72399F94-C308-4AAA-8B6B-BC18B23402ED}" destId="{9ADC9B84-BCE0-E14B-ACDD-501FDFC6098F}" srcOrd="0" destOrd="0" presId="urn:microsoft.com/office/officeart/2005/8/layout/hList1"/>
    <dgm:cxn modelId="{EA9F7C02-9E0B-DE4E-A760-30A6148BE5EC}" type="presOf" srcId="{C1242A9B-81C1-479C-83BA-C42FC2FA7637}" destId="{49E152B6-AC7E-DF4E-A5B4-B2D020E50BEC}" srcOrd="0" destOrd="0" presId="urn:microsoft.com/office/officeart/2005/8/layout/hList1"/>
    <dgm:cxn modelId="{C35A590B-B6B5-4456-93D5-A0113FBEB507}" srcId="{335647BE-528F-481A-AF46-FFDD2D9C5128}" destId="{1E2F924D-25B6-4523-9985-0D77DF6F9387}" srcOrd="0" destOrd="0" parTransId="{B0C49E68-19A8-41C7-A84D-E47AA5DBC342}" sibTransId="{FC12BA94-B133-4BA7-A6EF-198A4E2D2D93}"/>
    <dgm:cxn modelId="{B4D8F730-A177-CB4C-83CE-0A703DE101D4}" type="presOf" srcId="{41B912A3-CF7A-4060-A92D-EC86A88332F5}" destId="{12A84C00-03F3-7540-B773-919C0727E0F1}" srcOrd="0" destOrd="0" presId="urn:microsoft.com/office/officeart/2005/8/layout/hList1"/>
    <dgm:cxn modelId="{CC94BB40-0742-574C-889D-1505ECD94EE8}" type="presOf" srcId="{1E2F924D-25B6-4523-9985-0D77DF6F9387}" destId="{D8A890D1-5A1E-144C-81C3-F2ABDC8078B5}" srcOrd="0" destOrd="0" presId="urn:microsoft.com/office/officeart/2005/8/layout/hList1"/>
    <dgm:cxn modelId="{A7009054-9A40-4B99-883D-982E4ECF179A}" srcId="{5E353017-1EAB-4119-937C-9524F1159E3C}" destId="{1B53CA92-2AF9-47B6-8467-F96DB67D4343}" srcOrd="1" destOrd="0" parTransId="{9A89CB0D-C0B1-4BC0-AE28-17090D0D6A1C}" sibTransId="{D195895B-AEC1-46C0-B9F0-701A35424EC2}"/>
    <dgm:cxn modelId="{A251F05D-C872-437E-9A74-400730CDD37A}" srcId="{72399F94-C308-4AAA-8B6B-BC18B23402ED}" destId="{41B912A3-CF7A-4060-A92D-EC86A88332F5}" srcOrd="0" destOrd="0" parTransId="{6FE2AF5C-7175-46E6-9E29-02C122AD7EA0}" sibTransId="{2CD49DFA-0D2D-4779-A0A0-3BA309DC297D}"/>
    <dgm:cxn modelId="{F0541592-BC70-3A42-B042-EDF940A1168D}" type="presOf" srcId="{1B53CA92-2AF9-47B6-8467-F96DB67D4343}" destId="{A6C7E219-4BB2-1141-8642-94AFBB0003F7}" srcOrd="0" destOrd="0" presId="urn:microsoft.com/office/officeart/2005/8/layout/hList1"/>
    <dgm:cxn modelId="{A4B161A6-0C0E-6443-95AA-05B30260266D}" type="presOf" srcId="{D146E7AD-49F4-4631-BFA0-E859886B575A}" destId="{D8A890D1-5A1E-144C-81C3-F2ABDC8078B5}" srcOrd="0" destOrd="1" presId="urn:microsoft.com/office/officeart/2005/8/layout/hList1"/>
    <dgm:cxn modelId="{F49840A9-8E47-43A6-B54C-E50B262DC051}" srcId="{335647BE-528F-481A-AF46-FFDD2D9C5128}" destId="{D146E7AD-49F4-4631-BFA0-E859886B575A}" srcOrd="1" destOrd="0" parTransId="{2D290FE1-120D-4EC1-B201-BDE82C9BD54E}" sibTransId="{9CC3598D-B443-45A8-B069-E8FC2C2E61C4}"/>
    <dgm:cxn modelId="{7755E2AD-32A7-E042-84E9-AEADD306FDC6}" type="presOf" srcId="{5E353017-1EAB-4119-937C-9524F1159E3C}" destId="{B59731D9-400B-0145-9DD8-D65E805A0D33}" srcOrd="0" destOrd="0" presId="urn:microsoft.com/office/officeart/2005/8/layout/hList1"/>
    <dgm:cxn modelId="{FB4F7FB8-0CBA-6641-8554-49DBF2BB72E6}" type="presOf" srcId="{335647BE-528F-481A-AF46-FFDD2D9C5128}" destId="{A3CE8A0A-1010-674A-B205-0C4DB8E3C6AF}" srcOrd="0" destOrd="0" presId="urn:microsoft.com/office/officeart/2005/8/layout/hList1"/>
    <dgm:cxn modelId="{DC8D18CF-3173-4542-8732-AB0ED2111477}" srcId="{5E353017-1EAB-4119-937C-9524F1159E3C}" destId="{72399F94-C308-4AAA-8B6B-BC18B23402ED}" srcOrd="0" destOrd="0" parTransId="{2A556313-B165-4268-9D3A-8CBD55BD2A99}" sibTransId="{0374F160-0FD6-40D2-A5F4-9D0F7BBFB896}"/>
    <dgm:cxn modelId="{9D7EECEF-2B0C-416D-BB5B-035B36BE93FB}" srcId="{1B53CA92-2AF9-47B6-8467-F96DB67D4343}" destId="{C1242A9B-81C1-479C-83BA-C42FC2FA7637}" srcOrd="0" destOrd="0" parTransId="{240B3317-FE02-4E39-AE4A-D3DAF337B049}" sibTransId="{E44C1567-987C-49D8-9A4A-753299D729D9}"/>
    <dgm:cxn modelId="{287122F9-4AFD-49F5-8D24-24A1C9682EB3}" srcId="{5E353017-1EAB-4119-937C-9524F1159E3C}" destId="{335647BE-528F-481A-AF46-FFDD2D9C5128}" srcOrd="2" destOrd="0" parTransId="{C6E2B40C-26BC-4CCF-8423-38C961239406}" sibTransId="{E14F45C0-D41A-4A9D-8469-FB4E3610323A}"/>
    <dgm:cxn modelId="{9641D5CD-1059-3E46-9C61-6D8C42A1D8B5}" type="presParOf" srcId="{B59731D9-400B-0145-9DD8-D65E805A0D33}" destId="{29F2BEC5-2FBB-FD49-BED7-5FD16030DACF}" srcOrd="0" destOrd="0" presId="urn:microsoft.com/office/officeart/2005/8/layout/hList1"/>
    <dgm:cxn modelId="{2C3BBC96-8809-404B-8B3E-E5BB30B2C61D}" type="presParOf" srcId="{29F2BEC5-2FBB-FD49-BED7-5FD16030DACF}" destId="{9ADC9B84-BCE0-E14B-ACDD-501FDFC6098F}" srcOrd="0" destOrd="0" presId="urn:microsoft.com/office/officeart/2005/8/layout/hList1"/>
    <dgm:cxn modelId="{A6CB8063-7A9F-F34C-BA00-84016A130457}" type="presParOf" srcId="{29F2BEC5-2FBB-FD49-BED7-5FD16030DACF}" destId="{12A84C00-03F3-7540-B773-919C0727E0F1}" srcOrd="1" destOrd="0" presId="urn:microsoft.com/office/officeart/2005/8/layout/hList1"/>
    <dgm:cxn modelId="{AF162ADD-BABC-B644-A24F-BF391D820ABC}" type="presParOf" srcId="{B59731D9-400B-0145-9DD8-D65E805A0D33}" destId="{D8D33C80-DE96-EF40-96B0-3A096E8CBBB9}" srcOrd="1" destOrd="0" presId="urn:microsoft.com/office/officeart/2005/8/layout/hList1"/>
    <dgm:cxn modelId="{6FFDF1F3-0B7A-A24B-A4AC-A9F19B218557}" type="presParOf" srcId="{B59731D9-400B-0145-9DD8-D65E805A0D33}" destId="{050E6D75-D6F3-E449-89C2-FD0652A808E7}" srcOrd="2" destOrd="0" presId="urn:microsoft.com/office/officeart/2005/8/layout/hList1"/>
    <dgm:cxn modelId="{DA5C63F5-D76D-FD45-936D-E4C68A91C1D9}" type="presParOf" srcId="{050E6D75-D6F3-E449-89C2-FD0652A808E7}" destId="{A6C7E219-4BB2-1141-8642-94AFBB0003F7}" srcOrd="0" destOrd="0" presId="urn:microsoft.com/office/officeart/2005/8/layout/hList1"/>
    <dgm:cxn modelId="{E03FB042-4D4A-7540-8082-E9567D3A3817}" type="presParOf" srcId="{050E6D75-D6F3-E449-89C2-FD0652A808E7}" destId="{49E152B6-AC7E-DF4E-A5B4-B2D020E50BEC}" srcOrd="1" destOrd="0" presId="urn:microsoft.com/office/officeart/2005/8/layout/hList1"/>
    <dgm:cxn modelId="{D9F391EB-EBF0-2F40-A7DA-49B1AE92C253}" type="presParOf" srcId="{B59731D9-400B-0145-9DD8-D65E805A0D33}" destId="{F58C2328-DF70-164B-9080-0EF225F26799}" srcOrd="3" destOrd="0" presId="urn:microsoft.com/office/officeart/2005/8/layout/hList1"/>
    <dgm:cxn modelId="{4EEAB50A-56CD-FA4B-B00A-08F957690F0B}" type="presParOf" srcId="{B59731D9-400B-0145-9DD8-D65E805A0D33}" destId="{FA10315E-01C0-944F-B490-3195FAF95CEA}" srcOrd="4" destOrd="0" presId="urn:microsoft.com/office/officeart/2005/8/layout/hList1"/>
    <dgm:cxn modelId="{66029F9A-6999-6148-BBC6-7FD910BE6036}" type="presParOf" srcId="{FA10315E-01C0-944F-B490-3195FAF95CEA}" destId="{A3CE8A0A-1010-674A-B205-0C4DB8E3C6AF}" srcOrd="0" destOrd="0" presId="urn:microsoft.com/office/officeart/2005/8/layout/hList1"/>
    <dgm:cxn modelId="{75E16C24-D064-9F49-85EB-CE3FCEFFD098}" type="presParOf" srcId="{FA10315E-01C0-944F-B490-3195FAF95CEA}" destId="{D8A890D1-5A1E-144C-81C3-F2ABDC8078B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C9B84-BCE0-E14B-ACDD-501FDFC6098F}">
      <dsp:nvSpPr>
        <dsp:cNvPr id="0" name=""/>
        <dsp:cNvSpPr/>
      </dsp:nvSpPr>
      <dsp:spPr>
        <a:xfrm>
          <a:off x="3381" y="160577"/>
          <a:ext cx="3296840" cy="76097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a:t>All Four Verbs</a:t>
          </a:r>
        </a:p>
      </dsp:txBody>
      <dsp:txXfrm>
        <a:off x="3381" y="160577"/>
        <a:ext cx="3296840" cy="760973"/>
      </dsp:txXfrm>
    </dsp:sp>
    <dsp:sp modelId="{12A84C00-03F3-7540-B773-919C0727E0F1}">
      <dsp:nvSpPr>
        <dsp:cNvPr id="0" name=""/>
        <dsp:cNvSpPr/>
      </dsp:nvSpPr>
      <dsp:spPr>
        <a:xfrm>
          <a:off x="3381" y="921551"/>
          <a:ext cx="3296840" cy="265167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a:t>This method would examine the existence of initial will of the Patient with the relationship of the final resolution of the persuasion for each verb and compare if similar patterns exist.</a:t>
          </a:r>
        </a:p>
      </dsp:txBody>
      <dsp:txXfrm>
        <a:off x="3381" y="921551"/>
        <a:ext cx="3296840" cy="2651670"/>
      </dsp:txXfrm>
    </dsp:sp>
    <dsp:sp modelId="{A6C7E219-4BB2-1141-8642-94AFBB0003F7}">
      <dsp:nvSpPr>
        <dsp:cNvPr id="0" name=""/>
        <dsp:cNvSpPr/>
      </dsp:nvSpPr>
      <dsp:spPr>
        <a:xfrm>
          <a:off x="3761779" y="160577"/>
          <a:ext cx="3296840" cy="760973"/>
        </a:xfrm>
        <a:prstGeom prst="rect">
          <a:avLst/>
        </a:prstGeom>
        <a:solidFill>
          <a:schemeClr val="accent2">
            <a:hueOff val="0"/>
            <a:satOff val="0"/>
            <a:lumOff val="-5490"/>
            <a:alphaOff val="0"/>
          </a:schemeClr>
        </a:solidFill>
        <a:ln w="12700" cap="flat" cmpd="sng" algn="ctr">
          <a:solidFill>
            <a:schemeClr val="accent2">
              <a:hueOff val="0"/>
              <a:satOff val="0"/>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a:t>1990s to 2000s: When §2422(b) enacted</a:t>
          </a:r>
        </a:p>
      </dsp:txBody>
      <dsp:txXfrm>
        <a:off x="3761779" y="160577"/>
        <a:ext cx="3296840" cy="760973"/>
      </dsp:txXfrm>
    </dsp:sp>
    <dsp:sp modelId="{49E152B6-AC7E-DF4E-A5B4-B2D020E50BEC}">
      <dsp:nvSpPr>
        <dsp:cNvPr id="0" name=""/>
        <dsp:cNvSpPr/>
      </dsp:nvSpPr>
      <dsp:spPr>
        <a:xfrm>
          <a:off x="3761779" y="921551"/>
          <a:ext cx="3296840" cy="2651670"/>
        </a:xfrm>
        <a:prstGeom prst="rect">
          <a:avLst/>
        </a:prstGeom>
        <a:solidFill>
          <a:schemeClr val="accent2">
            <a:tint val="40000"/>
            <a:alpha val="90000"/>
            <a:hueOff val="0"/>
            <a:satOff val="0"/>
            <a:lumOff val="-1458"/>
            <a:alphaOff val="0"/>
          </a:schemeClr>
        </a:solidFill>
        <a:ln w="12700" cap="flat" cmpd="sng" algn="ctr">
          <a:solidFill>
            <a:schemeClr val="accent2">
              <a:tint val="40000"/>
              <a:alpha val="90000"/>
              <a:hueOff val="0"/>
              <a:satOff val="0"/>
              <a:lumOff val="-14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a:t>This process recognizes the flexibility of the human language and that words and their meanings can change over time.   </a:t>
          </a:r>
        </a:p>
      </dsp:txBody>
      <dsp:txXfrm>
        <a:off x="3761779" y="921551"/>
        <a:ext cx="3296840" cy="2651670"/>
      </dsp:txXfrm>
    </dsp:sp>
    <dsp:sp modelId="{A3CE8A0A-1010-674A-B205-0C4DB8E3C6AF}">
      <dsp:nvSpPr>
        <dsp:cNvPr id="0" name=""/>
        <dsp:cNvSpPr/>
      </dsp:nvSpPr>
      <dsp:spPr>
        <a:xfrm>
          <a:off x="7520178" y="160577"/>
          <a:ext cx="3296840" cy="760973"/>
        </a:xfrm>
        <a:prstGeom prst="rect">
          <a:avLst/>
        </a:prstGeom>
        <a:solidFill>
          <a:schemeClr val="accent2">
            <a:hueOff val="0"/>
            <a:satOff val="0"/>
            <a:lumOff val="-10980"/>
            <a:alphaOff val="0"/>
          </a:schemeClr>
        </a:solidFill>
        <a:ln w="12700" cap="flat" cmpd="sng" algn="ctr">
          <a:solidFill>
            <a:schemeClr val="accent2">
              <a:hueOff val="0"/>
              <a:satOff val="0"/>
              <a:lumOff val="-10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Relationship between the Agent and the Patient</a:t>
          </a:r>
        </a:p>
      </dsp:txBody>
      <dsp:txXfrm>
        <a:off x="7520178" y="160577"/>
        <a:ext cx="3296840" cy="760973"/>
      </dsp:txXfrm>
    </dsp:sp>
    <dsp:sp modelId="{D8A890D1-5A1E-144C-81C3-F2ABDC8078B5}">
      <dsp:nvSpPr>
        <dsp:cNvPr id="0" name=""/>
        <dsp:cNvSpPr/>
      </dsp:nvSpPr>
      <dsp:spPr>
        <a:xfrm>
          <a:off x="7520178" y="921551"/>
          <a:ext cx="3296840" cy="2651670"/>
        </a:xfrm>
        <a:prstGeom prst="rect">
          <a:avLst/>
        </a:prstGeom>
        <a:solidFill>
          <a:schemeClr val="accent2">
            <a:tint val="40000"/>
            <a:alpha val="90000"/>
            <a:hueOff val="0"/>
            <a:satOff val="0"/>
            <a:lumOff val="-2916"/>
            <a:alphaOff val="0"/>
          </a:schemeClr>
        </a:solidFill>
        <a:ln w="12700" cap="flat" cmpd="sng" algn="ctr">
          <a:solidFill>
            <a:schemeClr val="accent2">
              <a:tint val="40000"/>
              <a:alpha val="90000"/>
              <a:hueOff val="0"/>
              <a:satOff val="0"/>
              <a:lumOff val="-29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a:t>An employee and employer </a:t>
          </a:r>
        </a:p>
        <a:p>
          <a:pPr marL="228600" lvl="1" indent="-228600" algn="l" defTabSz="933450">
            <a:lnSpc>
              <a:spcPct val="90000"/>
            </a:lnSpc>
            <a:spcBef>
              <a:spcPct val="0"/>
            </a:spcBef>
            <a:spcAft>
              <a:spcPct val="15000"/>
            </a:spcAft>
            <a:buChar char="•"/>
          </a:pPr>
          <a:r>
            <a:rPr lang="en-US" sz="2100" kern="1200"/>
            <a:t>A parent and child</a:t>
          </a:r>
        </a:p>
      </dsp:txBody>
      <dsp:txXfrm>
        <a:off x="7520178" y="921551"/>
        <a:ext cx="3296840" cy="26516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448F7-B7A5-CD4F-88D7-C9753EBAE42F}" type="datetimeFigureOut">
              <a:rPr lang="en-US" smtClean="0"/>
              <a:t>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174DC-CB23-2141-AD21-47BF488F4B96}" type="slidenum">
              <a:rPr lang="en-US" smtClean="0"/>
              <a:t>‹#›</a:t>
            </a:fld>
            <a:endParaRPr lang="en-US"/>
          </a:p>
        </p:txBody>
      </p:sp>
    </p:spTree>
    <p:extLst>
      <p:ext uri="{BB962C8B-B14F-4D97-AF65-F5344CB8AC3E}">
        <p14:creationId xmlns:p14="http://schemas.microsoft.com/office/powerpoint/2010/main" val="229719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174DC-CB23-2141-AD21-47BF488F4B96}" type="slidenum">
              <a:rPr lang="en-US" smtClean="0"/>
              <a:t>12</a:t>
            </a:fld>
            <a:endParaRPr lang="en-US"/>
          </a:p>
        </p:txBody>
      </p:sp>
    </p:spTree>
    <p:extLst>
      <p:ext uri="{BB962C8B-B14F-4D97-AF65-F5344CB8AC3E}">
        <p14:creationId xmlns:p14="http://schemas.microsoft.com/office/powerpoint/2010/main" val="100577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 for total sample</a:t>
            </a:r>
          </a:p>
        </p:txBody>
      </p:sp>
      <p:sp>
        <p:nvSpPr>
          <p:cNvPr id="4" name="Slide Number Placeholder 3"/>
          <p:cNvSpPr>
            <a:spLocks noGrp="1"/>
          </p:cNvSpPr>
          <p:nvPr>
            <p:ph type="sldNum" sz="quarter" idx="5"/>
          </p:nvPr>
        </p:nvSpPr>
        <p:spPr/>
        <p:txBody>
          <a:bodyPr/>
          <a:lstStyle/>
          <a:p>
            <a:fld id="{B28174DC-CB23-2141-AD21-47BF488F4B96}" type="slidenum">
              <a:rPr lang="en-US" smtClean="0"/>
              <a:t>16</a:t>
            </a:fld>
            <a:endParaRPr lang="en-US"/>
          </a:p>
        </p:txBody>
      </p:sp>
    </p:spTree>
    <p:extLst>
      <p:ext uri="{BB962C8B-B14F-4D97-AF65-F5344CB8AC3E}">
        <p14:creationId xmlns:p14="http://schemas.microsoft.com/office/powerpoint/2010/main" val="2637481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B0AB6-D15B-AF45-8857-BC73E49903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038035-14E8-1243-9A6F-5E969E256F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E537F0-A0D5-AB40-BF87-86E2E5D10C63}"/>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5" name="Footer Placeholder 4">
            <a:extLst>
              <a:ext uri="{FF2B5EF4-FFF2-40B4-BE49-F238E27FC236}">
                <a16:creationId xmlns:a16="http://schemas.microsoft.com/office/drawing/2014/main" id="{DCA757AB-41FC-164E-8F19-AE8BA0D97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47E82-0F53-C148-801B-ED50B6BE4346}"/>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129652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B94E-982C-2140-BBD5-0A8F9ECC0C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A18A51-9BC1-174C-A325-5AC934B345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8F14E-3DFB-1648-84AF-6FD590B7200B}"/>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5" name="Footer Placeholder 4">
            <a:extLst>
              <a:ext uri="{FF2B5EF4-FFF2-40B4-BE49-F238E27FC236}">
                <a16:creationId xmlns:a16="http://schemas.microsoft.com/office/drawing/2014/main" id="{D6090E6D-141D-904F-8EFB-DE48BFEEA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51B0C8-0671-8046-8C49-5DC5635FBF3D}"/>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186298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012218-5445-DD45-BEC4-408783689A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9854B-AA51-F34A-8471-2597D769A9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3A709C-9D94-E742-9C80-8612887279CF}"/>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5" name="Footer Placeholder 4">
            <a:extLst>
              <a:ext uri="{FF2B5EF4-FFF2-40B4-BE49-F238E27FC236}">
                <a16:creationId xmlns:a16="http://schemas.microsoft.com/office/drawing/2014/main" id="{BA88A333-1DDF-8C40-BF69-01E386204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083688-77F6-7B48-8AAC-D9A3CAF45570}"/>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1303987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A5F9-49E5-F94C-A38C-818CC6B89A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9EB179-047C-6749-A012-38ECEF4C2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003FD-CF39-1147-86C0-464F1987D8C0}"/>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5" name="Footer Placeholder 4">
            <a:extLst>
              <a:ext uri="{FF2B5EF4-FFF2-40B4-BE49-F238E27FC236}">
                <a16:creationId xmlns:a16="http://schemas.microsoft.com/office/drawing/2014/main" id="{F6393D07-1FE9-6045-9576-F6EE2CB559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415DA6-16D5-674B-B73F-3EE77ABFDB00}"/>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281208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9DCE3-D6E1-C64A-BF4A-2AE3A3A76C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68932-D031-6B4F-B61E-E73EE9502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1E014F-93B6-674E-8CD0-3C88B07F4B1B}"/>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5" name="Footer Placeholder 4">
            <a:extLst>
              <a:ext uri="{FF2B5EF4-FFF2-40B4-BE49-F238E27FC236}">
                <a16:creationId xmlns:a16="http://schemas.microsoft.com/office/drawing/2014/main" id="{91F89011-03F3-6944-90B0-F54348937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8B806-3EB9-1242-A603-6FD99ACD7960}"/>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218150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7A89-9442-5D4E-B9F2-D77693B091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44F5B-22D0-6145-8553-BA0B9B0047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E13067-67B8-724E-BA0C-B98FEA23E8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DE3C93-0436-104E-980E-84EB2A5D8488}"/>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6" name="Footer Placeholder 5">
            <a:extLst>
              <a:ext uri="{FF2B5EF4-FFF2-40B4-BE49-F238E27FC236}">
                <a16:creationId xmlns:a16="http://schemas.microsoft.com/office/drawing/2014/main" id="{A01FA08B-D725-B144-B126-47521976A6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AF806-77ED-D14A-A2DB-A7D81013508C}"/>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15024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B67C1-2D24-4243-89A4-2EE39C5973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824611-F247-7F45-B55F-4D8CBF58FF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FA3AF-D137-2447-9882-0D517B9169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52F2F0-DCEC-9448-AF77-A113DF2203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3655E1-3FC1-984C-87DA-758E83C27D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D2F641-7315-3D49-A386-32DD605EFF11}"/>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8" name="Footer Placeholder 7">
            <a:extLst>
              <a:ext uri="{FF2B5EF4-FFF2-40B4-BE49-F238E27FC236}">
                <a16:creationId xmlns:a16="http://schemas.microsoft.com/office/drawing/2014/main" id="{46DF957E-A2DC-964C-856F-213D4F5C55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1474E7-719B-674E-BDE2-24EC8F9D365A}"/>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395303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C1FE1-CA7E-9B4A-A853-55FC8CEA1E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FB5CAE-9C21-1542-AF05-FBFA9C27EE78}"/>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4" name="Footer Placeholder 3">
            <a:extLst>
              <a:ext uri="{FF2B5EF4-FFF2-40B4-BE49-F238E27FC236}">
                <a16:creationId xmlns:a16="http://schemas.microsoft.com/office/drawing/2014/main" id="{1C9B2FC0-7FD3-584B-8214-474F30056C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54A806-2054-CC46-AC2A-E1484FB94E11}"/>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43621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E518A6-A800-7B42-A2D3-023B01E9F690}"/>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3" name="Footer Placeholder 2">
            <a:extLst>
              <a:ext uri="{FF2B5EF4-FFF2-40B4-BE49-F238E27FC236}">
                <a16:creationId xmlns:a16="http://schemas.microsoft.com/office/drawing/2014/main" id="{CAB7AB8E-47CB-F44E-8E33-0261A38E4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2001DA-5366-ED45-AC58-27094F9D1A48}"/>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27177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4DFC-C651-204E-B485-4293C76521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8100E3-489D-DF45-BEFB-A875A5B07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6D253C-3152-D94A-AE98-6E436589D0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ED24EF-872A-4F4A-A76A-2356E805E043}"/>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6" name="Footer Placeholder 5">
            <a:extLst>
              <a:ext uri="{FF2B5EF4-FFF2-40B4-BE49-F238E27FC236}">
                <a16:creationId xmlns:a16="http://schemas.microsoft.com/office/drawing/2014/main" id="{434B2CDF-B1A8-D74D-9388-6CFE0B487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FAD47-1DD8-7C4B-93A6-6CD87A95F388}"/>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225127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678B5-DF0B-0C4B-9BB9-2B29A7E074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8CB959-FC67-2D48-A6E7-30CA18B22F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794D95-6E61-A446-9EA6-88BC38A8E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3CD230-9B53-454A-A1E2-A502CAEF8A09}"/>
              </a:ext>
            </a:extLst>
          </p:cNvPr>
          <p:cNvSpPr>
            <a:spLocks noGrp="1"/>
          </p:cNvSpPr>
          <p:nvPr>
            <p:ph type="dt" sz="half" idx="10"/>
          </p:nvPr>
        </p:nvSpPr>
        <p:spPr/>
        <p:txBody>
          <a:bodyPr/>
          <a:lstStyle/>
          <a:p>
            <a:fld id="{04D57BB7-D73B-C34D-8046-5D4ED953DB2C}" type="datetimeFigureOut">
              <a:rPr lang="en-US" smtClean="0"/>
              <a:t>11/1/21</a:t>
            </a:fld>
            <a:endParaRPr lang="en-US"/>
          </a:p>
        </p:txBody>
      </p:sp>
      <p:sp>
        <p:nvSpPr>
          <p:cNvPr id="6" name="Footer Placeholder 5">
            <a:extLst>
              <a:ext uri="{FF2B5EF4-FFF2-40B4-BE49-F238E27FC236}">
                <a16:creationId xmlns:a16="http://schemas.microsoft.com/office/drawing/2014/main" id="{FE515B58-52CA-9A43-A434-95BA43888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374989-0212-4641-BC4F-BF8843787952}"/>
              </a:ext>
            </a:extLst>
          </p:cNvPr>
          <p:cNvSpPr>
            <a:spLocks noGrp="1"/>
          </p:cNvSpPr>
          <p:nvPr>
            <p:ph type="sldNum" sz="quarter" idx="12"/>
          </p:nvPr>
        </p:nvSpPr>
        <p:spPr/>
        <p:txBody>
          <a:bodyPr/>
          <a:lstStyle/>
          <a:p>
            <a:fld id="{BA7B1315-4813-CB44-B97D-638E3C018592}" type="slidenum">
              <a:rPr lang="en-US" smtClean="0"/>
              <a:t>‹#›</a:t>
            </a:fld>
            <a:endParaRPr lang="en-US"/>
          </a:p>
        </p:txBody>
      </p:sp>
    </p:spTree>
    <p:extLst>
      <p:ext uri="{BB962C8B-B14F-4D97-AF65-F5344CB8AC3E}">
        <p14:creationId xmlns:p14="http://schemas.microsoft.com/office/powerpoint/2010/main" val="235457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32BF98-6307-2D46-982D-BF9A5D8EED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674E5-A41E-BF44-95AD-A6844F087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7C2E24-79B5-7B42-BF96-0A79A45FF6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57BB7-D73B-C34D-8046-5D4ED953DB2C}" type="datetimeFigureOut">
              <a:rPr lang="en-US" smtClean="0"/>
              <a:t>11/1/21</a:t>
            </a:fld>
            <a:endParaRPr lang="en-US"/>
          </a:p>
        </p:txBody>
      </p:sp>
      <p:sp>
        <p:nvSpPr>
          <p:cNvPr id="5" name="Footer Placeholder 4">
            <a:extLst>
              <a:ext uri="{FF2B5EF4-FFF2-40B4-BE49-F238E27FC236}">
                <a16:creationId xmlns:a16="http://schemas.microsoft.com/office/drawing/2014/main" id="{B5F3AB79-CE11-4B4E-8593-A5302FD03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E6EFE2-8836-714E-9166-CE326AEE4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B1315-4813-CB44-B97D-638E3C018592}" type="slidenum">
              <a:rPr lang="en-US" smtClean="0"/>
              <a:t>‹#›</a:t>
            </a:fld>
            <a:endParaRPr lang="en-US"/>
          </a:p>
        </p:txBody>
      </p:sp>
    </p:spTree>
    <p:extLst>
      <p:ext uri="{BB962C8B-B14F-4D97-AF65-F5344CB8AC3E}">
        <p14:creationId xmlns:p14="http://schemas.microsoft.com/office/powerpoint/2010/main" val="2998800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D42AB33-18C3-9642-8096-248FCCDD0516}"/>
              </a:ext>
            </a:extLst>
          </p:cNvPr>
          <p:cNvSpPr>
            <a:spLocks noGrp="1"/>
          </p:cNvSpPr>
          <p:nvPr>
            <p:ph type="ctrTitle"/>
          </p:nvPr>
        </p:nvSpPr>
        <p:spPr>
          <a:xfrm>
            <a:off x="1314824" y="735106"/>
            <a:ext cx="10053763" cy="2928470"/>
          </a:xfrm>
        </p:spPr>
        <p:txBody>
          <a:bodyPr anchor="b">
            <a:normAutofit fontScale="90000"/>
          </a:bodyPr>
          <a:lstStyle/>
          <a:p>
            <a:pPr algn="l"/>
            <a:r>
              <a:rPr lang="en-US" sz="4900" b="1" dirty="0">
                <a:solidFill>
                  <a:srgbClr val="FFFFFF"/>
                </a:solidFill>
              </a:rPr>
              <a:t>The Art of Persuasion: A Linguistic Analysis of “Persuade”</a:t>
            </a:r>
            <a:br>
              <a:rPr lang="en-US" sz="4900" dirty="0">
                <a:solidFill>
                  <a:srgbClr val="FFFFFF"/>
                </a:solidFill>
              </a:rPr>
            </a:br>
            <a:r>
              <a:rPr lang="en-US" sz="4900" b="1" dirty="0">
                <a:solidFill>
                  <a:srgbClr val="FFFFFF"/>
                </a:solidFill>
              </a:rPr>
              <a:t>and its Applicability Under 18 U.S.C. §2422(b)</a:t>
            </a:r>
            <a:br>
              <a:rPr lang="en-US" sz="4100" dirty="0">
                <a:solidFill>
                  <a:srgbClr val="FFFFFF"/>
                </a:solidFill>
              </a:rPr>
            </a:br>
            <a:endParaRPr lang="en-US" sz="4100" dirty="0">
              <a:solidFill>
                <a:srgbClr val="FFFFFF"/>
              </a:solidFill>
            </a:endParaRPr>
          </a:p>
        </p:txBody>
      </p:sp>
      <p:sp>
        <p:nvSpPr>
          <p:cNvPr id="3" name="Subtitle 2">
            <a:extLst>
              <a:ext uri="{FF2B5EF4-FFF2-40B4-BE49-F238E27FC236}">
                <a16:creationId xmlns:a16="http://schemas.microsoft.com/office/drawing/2014/main" id="{61792DAB-00F4-404A-B4BA-8124780183B9}"/>
              </a:ext>
            </a:extLst>
          </p:cNvPr>
          <p:cNvSpPr>
            <a:spLocks noGrp="1"/>
          </p:cNvSpPr>
          <p:nvPr>
            <p:ph type="subTitle" idx="1"/>
          </p:nvPr>
        </p:nvSpPr>
        <p:spPr>
          <a:xfrm>
            <a:off x="1350682" y="4870824"/>
            <a:ext cx="10005951" cy="1458258"/>
          </a:xfrm>
        </p:spPr>
        <p:txBody>
          <a:bodyPr anchor="ctr">
            <a:normAutofit/>
          </a:bodyPr>
          <a:lstStyle/>
          <a:p>
            <a:pPr algn="l"/>
            <a:r>
              <a:rPr lang="en-US" dirty="0"/>
              <a:t>Ray-Kelle Preston</a:t>
            </a:r>
            <a:endParaRPr lang="en-US"/>
          </a:p>
          <a:p>
            <a:pPr algn="l"/>
            <a:r>
              <a:rPr lang="en-US" dirty="0"/>
              <a:t>Georgia State University College of Law</a:t>
            </a:r>
            <a:endParaRPr lang="en-US"/>
          </a:p>
          <a:p>
            <a:pPr algn="l"/>
            <a:endParaRPr lang="en-US"/>
          </a:p>
        </p:txBody>
      </p:sp>
    </p:spTree>
    <p:extLst>
      <p:ext uri="{BB962C8B-B14F-4D97-AF65-F5344CB8AC3E}">
        <p14:creationId xmlns:p14="http://schemas.microsoft.com/office/powerpoint/2010/main" val="292624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8BDE17-5DE8-894C-A552-CAE4C6A24F44}"/>
              </a:ext>
            </a:extLst>
          </p:cNvPr>
          <p:cNvSpPr>
            <a:spLocks noGrp="1"/>
          </p:cNvSpPr>
          <p:nvPr>
            <p:ph type="title"/>
          </p:nvPr>
        </p:nvSpPr>
        <p:spPr>
          <a:xfrm>
            <a:off x="838200" y="963877"/>
            <a:ext cx="3494362" cy="4930246"/>
          </a:xfrm>
        </p:spPr>
        <p:txBody>
          <a:bodyPr>
            <a:normAutofit/>
          </a:bodyPr>
          <a:lstStyle/>
          <a:p>
            <a:pPr algn="r"/>
            <a:r>
              <a:rPr lang="en-US"/>
              <a:t>Analysis</a:t>
            </a:r>
          </a:p>
        </p:txBody>
      </p:sp>
      <p:cxnSp>
        <p:nvCxnSpPr>
          <p:cNvPr id="27"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Content Placeholder 2">
            <a:extLst>
              <a:ext uri="{FF2B5EF4-FFF2-40B4-BE49-F238E27FC236}">
                <a16:creationId xmlns:a16="http://schemas.microsoft.com/office/drawing/2014/main" id="{9A10EBDC-EA5F-2D4C-947A-6C256D6038DA}"/>
              </a:ext>
            </a:extLst>
          </p:cNvPr>
          <p:cNvSpPr>
            <a:spLocks noGrp="1"/>
          </p:cNvSpPr>
          <p:nvPr>
            <p:ph idx="1"/>
          </p:nvPr>
        </p:nvSpPr>
        <p:spPr>
          <a:xfrm>
            <a:off x="4976031" y="963877"/>
            <a:ext cx="6377769" cy="4930246"/>
          </a:xfrm>
        </p:spPr>
        <p:txBody>
          <a:bodyPr anchor="ctr">
            <a:normAutofit/>
          </a:bodyPr>
          <a:lstStyle/>
          <a:p>
            <a:pPr marL="514350" indent="-514350">
              <a:buFont typeface="+mj-lt"/>
              <a:buAutoNum type="arabicPeriod"/>
            </a:pPr>
            <a:r>
              <a:rPr lang="en-US" sz="2400" dirty="0"/>
              <a:t>Random sample of 200 texts</a:t>
            </a:r>
          </a:p>
          <a:p>
            <a:pPr marL="514350" indent="-514350">
              <a:buFont typeface="+mj-lt"/>
              <a:buAutoNum type="arabicPeriod"/>
            </a:pPr>
            <a:r>
              <a:rPr lang="en-US" sz="2400" dirty="0"/>
              <a:t>Examined text for three roles</a:t>
            </a:r>
          </a:p>
          <a:p>
            <a:pPr lvl="1"/>
            <a:r>
              <a:rPr lang="en-US" u="sng" dirty="0"/>
              <a:t>Agent</a:t>
            </a:r>
            <a:r>
              <a:rPr lang="en-US" dirty="0"/>
              <a:t>: one who causes the action</a:t>
            </a:r>
          </a:p>
          <a:p>
            <a:pPr lvl="1"/>
            <a:r>
              <a:rPr lang="en-US" u="sng" dirty="0"/>
              <a:t>Patient</a:t>
            </a:r>
            <a:r>
              <a:rPr lang="en-US" dirty="0"/>
              <a:t>: one who receives the action</a:t>
            </a:r>
          </a:p>
          <a:p>
            <a:pPr lvl="1"/>
            <a:r>
              <a:rPr lang="en-US" u="sng" dirty="0"/>
              <a:t>Purpose</a:t>
            </a:r>
            <a:r>
              <a:rPr lang="en-US" dirty="0"/>
              <a:t>: the endpoint of the action </a:t>
            </a:r>
          </a:p>
          <a:p>
            <a:pPr marL="514350" indent="-514350">
              <a:buFont typeface="+mj-lt"/>
              <a:buAutoNum type="arabicPeriod"/>
            </a:pPr>
            <a:r>
              <a:rPr lang="en-US" sz="2400" dirty="0"/>
              <a:t>Narrow Results: From 200 texts, three random samples of 20 texts</a:t>
            </a:r>
          </a:p>
          <a:p>
            <a:pPr marL="514350" indent="-514350">
              <a:buFont typeface="+mj-lt"/>
              <a:buAutoNum type="arabicPeriod"/>
            </a:pPr>
            <a:r>
              <a:rPr lang="en-US" sz="2400" dirty="0"/>
              <a:t>Analyzed relationship between will and persuasion </a:t>
            </a:r>
          </a:p>
          <a:p>
            <a:pPr marL="971550" lvl="1" indent="-514350">
              <a:buFont typeface="+mj-lt"/>
              <a:buAutoNum type="arabicPeriod"/>
            </a:pPr>
            <a:r>
              <a:rPr lang="en-US" dirty="0"/>
              <a:t>Identify initial will of the Patient</a:t>
            </a:r>
          </a:p>
          <a:p>
            <a:pPr marL="971550" lvl="1" indent="-514350">
              <a:buFont typeface="+mj-lt"/>
              <a:buAutoNum type="arabicPeriod"/>
            </a:pPr>
            <a:r>
              <a:rPr lang="en-US" dirty="0"/>
              <a:t>Distinguish the final resolution</a:t>
            </a:r>
          </a:p>
          <a:p>
            <a:pPr marL="971550" lvl="1" indent="-514350">
              <a:buFont typeface="+mj-lt"/>
              <a:buAutoNum type="arabicPeriod"/>
            </a:pPr>
            <a:r>
              <a:rPr lang="en-US" dirty="0"/>
              <a:t>Determine if purpose was realized</a:t>
            </a:r>
          </a:p>
          <a:p>
            <a:pPr marL="971550" lvl="1" indent="-514350">
              <a:buFont typeface="+mj-lt"/>
              <a:buAutoNum type="arabicPeriod"/>
            </a:pPr>
            <a:endParaRPr lang="en-US" dirty="0"/>
          </a:p>
        </p:txBody>
      </p:sp>
    </p:spTree>
    <p:extLst>
      <p:ext uri="{BB962C8B-B14F-4D97-AF65-F5344CB8AC3E}">
        <p14:creationId xmlns:p14="http://schemas.microsoft.com/office/powerpoint/2010/main" val="348329611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7790E9A-8AB9-B440-9E88-7D0BC2A78340}"/>
              </a:ext>
            </a:extLst>
          </p:cNvPr>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dirty="0">
                <a:latin typeface="+mj-lt"/>
                <a:ea typeface="+mj-ea"/>
                <a:cs typeface="+mj-cs"/>
              </a:rPr>
              <a:t>Results</a:t>
            </a:r>
            <a:r>
              <a:rPr lang="en-US" sz="6600" kern="1200" dirty="0">
                <a:solidFill>
                  <a:srgbClr val="FFFFFF"/>
                </a:solidFill>
                <a:latin typeface="+mj-lt"/>
                <a:ea typeface="+mj-ea"/>
                <a:cs typeface="+mj-cs"/>
              </a:rPr>
              <a:t> </a:t>
            </a:r>
          </a:p>
        </p:txBody>
      </p:sp>
    </p:spTree>
    <p:extLst>
      <p:ext uri="{BB962C8B-B14F-4D97-AF65-F5344CB8AC3E}">
        <p14:creationId xmlns:p14="http://schemas.microsoft.com/office/powerpoint/2010/main" val="368980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Freeform: Shape 17">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itle 3">
            <a:extLst>
              <a:ext uri="{FF2B5EF4-FFF2-40B4-BE49-F238E27FC236}">
                <a16:creationId xmlns:a16="http://schemas.microsoft.com/office/drawing/2014/main" id="{A60D973A-F332-7943-8117-841ED9CB08CF}"/>
              </a:ext>
            </a:extLst>
          </p:cNvPr>
          <p:cNvSpPr>
            <a:spLocks noGrp="1"/>
          </p:cNvSpPr>
          <p:nvPr>
            <p:ph type="title"/>
          </p:nvPr>
        </p:nvSpPr>
        <p:spPr>
          <a:xfrm>
            <a:off x="838200" y="5529884"/>
            <a:ext cx="8078342" cy="1096331"/>
          </a:xfrm>
        </p:spPr>
        <p:txBody>
          <a:bodyPr>
            <a:normAutofit/>
          </a:bodyPr>
          <a:lstStyle/>
          <a:p>
            <a:r>
              <a:rPr lang="en-US" dirty="0"/>
              <a:t>Initial State of Willingness</a:t>
            </a:r>
          </a:p>
        </p:txBody>
      </p:sp>
      <p:sp>
        <p:nvSpPr>
          <p:cNvPr id="6" name="Rectangle 1">
            <a:extLst>
              <a:ext uri="{FF2B5EF4-FFF2-40B4-BE49-F238E27FC236}">
                <a16:creationId xmlns:a16="http://schemas.microsoft.com/office/drawing/2014/main" id="{C9294AE6-DF38-8046-B66F-0AF5AABEAF07}"/>
              </a:ext>
            </a:extLst>
          </p:cNvPr>
          <p:cNvSpPr>
            <a:spLocks noChangeArrowheads="1"/>
          </p:cNvSpPr>
          <p:nvPr/>
        </p:nvSpPr>
        <p:spPr bwMode="auto">
          <a:xfrm>
            <a:off x="5400379" y="15236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3" name="Table 13">
            <a:extLst>
              <a:ext uri="{FF2B5EF4-FFF2-40B4-BE49-F238E27FC236}">
                <a16:creationId xmlns:a16="http://schemas.microsoft.com/office/drawing/2014/main" id="{CDA6C9B4-8323-B24D-8473-8277A1A36A82}"/>
              </a:ext>
            </a:extLst>
          </p:cNvPr>
          <p:cNvGraphicFramePr>
            <a:graphicFrameLocks noGrp="1"/>
          </p:cNvGraphicFramePr>
          <p:nvPr>
            <p:ph idx="1"/>
            <p:extLst>
              <p:ext uri="{D42A27DB-BD31-4B8C-83A1-F6EECF244321}">
                <p14:modId xmlns:p14="http://schemas.microsoft.com/office/powerpoint/2010/main" val="390621249"/>
              </p:ext>
            </p:extLst>
          </p:nvPr>
        </p:nvGraphicFramePr>
        <p:xfrm>
          <a:off x="1410922" y="231785"/>
          <a:ext cx="8916419" cy="4970451"/>
        </p:xfrm>
        <a:graphic>
          <a:graphicData uri="http://schemas.openxmlformats.org/drawingml/2006/table">
            <a:tbl>
              <a:tblPr firstRow="1" bandRow="1">
                <a:tableStyleId>{073A0DAA-6AF3-43AB-8588-CEC1D06C72B9}</a:tableStyleId>
              </a:tblPr>
              <a:tblGrid>
                <a:gridCol w="436368">
                  <a:extLst>
                    <a:ext uri="{9D8B030D-6E8A-4147-A177-3AD203B41FA5}">
                      <a16:colId xmlns:a16="http://schemas.microsoft.com/office/drawing/2014/main" val="72613599"/>
                    </a:ext>
                  </a:extLst>
                </a:gridCol>
                <a:gridCol w="520018">
                  <a:extLst>
                    <a:ext uri="{9D8B030D-6E8A-4147-A177-3AD203B41FA5}">
                      <a16:colId xmlns:a16="http://schemas.microsoft.com/office/drawing/2014/main" val="2523185066"/>
                    </a:ext>
                  </a:extLst>
                </a:gridCol>
                <a:gridCol w="2698289">
                  <a:extLst>
                    <a:ext uri="{9D8B030D-6E8A-4147-A177-3AD203B41FA5}">
                      <a16:colId xmlns:a16="http://schemas.microsoft.com/office/drawing/2014/main" val="358509481"/>
                    </a:ext>
                  </a:extLst>
                </a:gridCol>
                <a:gridCol w="951267">
                  <a:extLst>
                    <a:ext uri="{9D8B030D-6E8A-4147-A177-3AD203B41FA5}">
                      <a16:colId xmlns:a16="http://schemas.microsoft.com/office/drawing/2014/main" val="1218312684"/>
                    </a:ext>
                  </a:extLst>
                </a:gridCol>
                <a:gridCol w="1126464">
                  <a:extLst>
                    <a:ext uri="{9D8B030D-6E8A-4147-A177-3AD203B41FA5}">
                      <a16:colId xmlns:a16="http://schemas.microsoft.com/office/drawing/2014/main" val="64973085"/>
                    </a:ext>
                  </a:extLst>
                </a:gridCol>
                <a:gridCol w="2011829">
                  <a:extLst>
                    <a:ext uri="{9D8B030D-6E8A-4147-A177-3AD203B41FA5}">
                      <a16:colId xmlns:a16="http://schemas.microsoft.com/office/drawing/2014/main" val="2912954405"/>
                    </a:ext>
                  </a:extLst>
                </a:gridCol>
                <a:gridCol w="1172184">
                  <a:extLst>
                    <a:ext uri="{9D8B030D-6E8A-4147-A177-3AD203B41FA5}">
                      <a16:colId xmlns:a16="http://schemas.microsoft.com/office/drawing/2014/main" val="3542583212"/>
                    </a:ext>
                  </a:extLst>
                </a:gridCol>
              </a:tblGrid>
              <a:tr h="372431">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Row</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ID</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Context</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Agent</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Patient</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Purpose</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Initial Will</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0907726"/>
                  </a:ext>
                </a:extLst>
              </a:tr>
              <a:tr h="957921">
                <a:tc>
                  <a:txBody>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more secret and more successful, and the plausible secretary had contrived so well to persuade the girl that he really thought the world of her, and that a brilliant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secretary (Hon. Fitzroy Bagley)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girl (Kate Roberts - an American heiress)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thought the world of her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indicated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3469691"/>
                  </a:ext>
                </a:extLst>
              </a:tr>
              <a:tr h="766336">
                <a:tc>
                  <a:txBody>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refreshin' he wants when he gets' ome. No, you'll never persuade me as them words weren't the gentleman's own. From the way he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 (narrator)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 (farmer)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them words weren't the gentleman's own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Indicated:</a:t>
                      </a: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words were the gentlemen's own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73793858"/>
                  </a:ext>
                </a:extLst>
              </a:tr>
              <a:tr h="957921">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intention of proceeding to his Manhattan home, although his sons and friends tried to persuade him to stay in his Hempstead home at least over night. Mr. Belmont declined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 sons and friends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him (Mr. Belmont)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stay in his Hempstead home at least overnight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Indicated</a:t>
                      </a: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intended to proceed to his Manhattan home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3277367"/>
                  </a:ext>
                </a:extLst>
              </a:tr>
              <a:tr h="957921">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face to the wall and hoped to die. And the minister went off to persuade Seth Curtis that his church needed his services. And that was not nearly as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minister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Seth Curtis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 church needed his services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indicated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4167904"/>
                  </a:ext>
                </a:extLst>
              </a:tr>
              <a:tr h="957921">
                <a:tc>
                  <a:txBody>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They seem to me, in frankness, somewhat trifling. But I can not persuade her to accept my view. She will not be happy till she has asked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(The Cardinal)</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 (Peter's housekeeper)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accept my view (feelings of guilt are trifling)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Indicated:</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feelings were serious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48888299"/>
                  </a:ext>
                </a:extLst>
              </a:tr>
            </a:tbl>
          </a:graphicData>
        </a:graphic>
      </p:graphicFrame>
    </p:spTree>
    <p:extLst>
      <p:ext uri="{BB962C8B-B14F-4D97-AF65-F5344CB8AC3E}">
        <p14:creationId xmlns:p14="http://schemas.microsoft.com/office/powerpoint/2010/main" val="1435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766DB3-72B8-D049-88E9-2C6349C79DF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Initial Willingness Results</a:t>
            </a:r>
          </a:p>
        </p:txBody>
      </p:sp>
      <p:graphicFrame>
        <p:nvGraphicFramePr>
          <p:cNvPr id="3" name="Chart 2">
            <a:extLst>
              <a:ext uri="{FF2B5EF4-FFF2-40B4-BE49-F238E27FC236}">
                <a16:creationId xmlns:a16="http://schemas.microsoft.com/office/drawing/2014/main" id="{C145351A-DE41-8B46-B645-CAE41ADF0DA0}"/>
              </a:ext>
            </a:extLst>
          </p:cNvPr>
          <p:cNvGraphicFramePr>
            <a:graphicFrameLocks/>
          </p:cNvGraphicFramePr>
          <p:nvPr>
            <p:extLst>
              <p:ext uri="{D42A27DB-BD31-4B8C-83A1-F6EECF244321}">
                <p14:modId xmlns:p14="http://schemas.microsoft.com/office/powerpoint/2010/main" val="3223729004"/>
              </p:ext>
            </p:extLst>
          </p:nvPr>
        </p:nvGraphicFramePr>
        <p:xfrm>
          <a:off x="4038600" y="961812"/>
          <a:ext cx="7188199" cy="4930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016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3AB15D-66EC-BF4A-B919-DA642DAE859D}"/>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Final Resolution</a:t>
            </a:r>
          </a:p>
        </p:txBody>
      </p:sp>
      <p:graphicFrame>
        <p:nvGraphicFramePr>
          <p:cNvPr id="4" name="Table 4">
            <a:extLst>
              <a:ext uri="{FF2B5EF4-FFF2-40B4-BE49-F238E27FC236}">
                <a16:creationId xmlns:a16="http://schemas.microsoft.com/office/drawing/2014/main" id="{26F4ED5A-1AC7-AB44-9241-47214BC567A4}"/>
              </a:ext>
            </a:extLst>
          </p:cNvPr>
          <p:cNvGraphicFramePr>
            <a:graphicFrameLocks noGrp="1"/>
          </p:cNvGraphicFramePr>
          <p:nvPr>
            <p:ph idx="1"/>
            <p:extLst>
              <p:ext uri="{D42A27DB-BD31-4B8C-83A1-F6EECF244321}">
                <p14:modId xmlns:p14="http://schemas.microsoft.com/office/powerpoint/2010/main" val="234261106"/>
              </p:ext>
            </p:extLst>
          </p:nvPr>
        </p:nvGraphicFramePr>
        <p:xfrm>
          <a:off x="556532" y="1553358"/>
          <a:ext cx="10905069" cy="4965165"/>
        </p:xfrm>
        <a:graphic>
          <a:graphicData uri="http://schemas.openxmlformats.org/drawingml/2006/table">
            <a:tbl>
              <a:tblPr firstRow="1">
                <a:noFill/>
                <a:tableStyleId>{073A0DAA-6AF3-43AB-8588-CEC1D06C72B9}</a:tableStyleId>
              </a:tblPr>
              <a:tblGrid>
                <a:gridCol w="376424">
                  <a:extLst>
                    <a:ext uri="{9D8B030D-6E8A-4147-A177-3AD203B41FA5}">
                      <a16:colId xmlns:a16="http://schemas.microsoft.com/office/drawing/2014/main" val="3084114052"/>
                    </a:ext>
                  </a:extLst>
                </a:gridCol>
                <a:gridCol w="3330850">
                  <a:extLst>
                    <a:ext uri="{9D8B030D-6E8A-4147-A177-3AD203B41FA5}">
                      <a16:colId xmlns:a16="http://schemas.microsoft.com/office/drawing/2014/main" val="213216703"/>
                    </a:ext>
                  </a:extLst>
                </a:gridCol>
                <a:gridCol w="2758949">
                  <a:extLst>
                    <a:ext uri="{9D8B030D-6E8A-4147-A177-3AD203B41FA5}">
                      <a16:colId xmlns:a16="http://schemas.microsoft.com/office/drawing/2014/main" val="3908957490"/>
                    </a:ext>
                  </a:extLst>
                </a:gridCol>
                <a:gridCol w="1676969">
                  <a:extLst>
                    <a:ext uri="{9D8B030D-6E8A-4147-A177-3AD203B41FA5}">
                      <a16:colId xmlns:a16="http://schemas.microsoft.com/office/drawing/2014/main" val="6389859"/>
                    </a:ext>
                  </a:extLst>
                </a:gridCol>
                <a:gridCol w="1943467">
                  <a:extLst>
                    <a:ext uri="{9D8B030D-6E8A-4147-A177-3AD203B41FA5}">
                      <a16:colId xmlns:a16="http://schemas.microsoft.com/office/drawing/2014/main" val="3545753826"/>
                    </a:ext>
                  </a:extLst>
                </a:gridCol>
                <a:gridCol w="818410">
                  <a:extLst>
                    <a:ext uri="{9D8B030D-6E8A-4147-A177-3AD203B41FA5}">
                      <a16:colId xmlns:a16="http://schemas.microsoft.com/office/drawing/2014/main" val="1915534383"/>
                    </a:ext>
                  </a:extLst>
                </a:gridCol>
              </a:tblGrid>
              <a:tr h="391840">
                <a:tc>
                  <a:txBody>
                    <a:bodyPr/>
                    <a:lstStyle/>
                    <a:p>
                      <a:endParaRPr lang="en-US" sz="1000" b="1" cap="all" spc="60">
                        <a:solidFill>
                          <a:schemeClr val="tx1"/>
                        </a:solidFill>
                      </a:endParaRPr>
                    </a:p>
                  </a:txBody>
                  <a:tcPr marL="43407" marR="43407" marT="61225" marB="61225" anchor="b">
                    <a:lnL w="12700" cmpd="sng">
                      <a:noFill/>
                    </a:lnL>
                    <a:lnR w="12700" cmpd="sng">
                      <a:noFill/>
                    </a:lnR>
                    <a:lnT w="12700" cmpd="sng">
                      <a:noFill/>
                    </a:lnT>
                    <a:lnB w="38100" cmpd="sng">
                      <a:noFill/>
                    </a:lnB>
                    <a:noFill/>
                  </a:tcPr>
                </a:tc>
                <a:tc>
                  <a:txBody>
                    <a:bodyPr/>
                    <a:lstStyle/>
                    <a:p>
                      <a:r>
                        <a:rPr lang="en-US" sz="1000" b="1" cap="all" spc="60">
                          <a:solidFill>
                            <a:schemeClr val="tx1"/>
                          </a:solidFill>
                        </a:rPr>
                        <a:t>Context</a:t>
                      </a:r>
                    </a:p>
                  </a:txBody>
                  <a:tcPr marL="43407" marR="43407" marT="61225" marB="61225" anchor="b">
                    <a:lnL w="12700" cmpd="sng">
                      <a:noFill/>
                    </a:lnL>
                    <a:lnR w="12700" cmpd="sng">
                      <a:noFill/>
                    </a:lnR>
                    <a:lnT w="12700" cmpd="sng">
                      <a:noFill/>
                    </a:lnT>
                    <a:lnB w="38100" cmpd="sng">
                      <a:noFill/>
                    </a:lnB>
                    <a:noFill/>
                  </a:tcPr>
                </a:tc>
                <a:tc>
                  <a:txBody>
                    <a:bodyPr/>
                    <a:lstStyle/>
                    <a:p>
                      <a:r>
                        <a:rPr lang="en-US" sz="1000" b="1" cap="all" spc="60">
                          <a:solidFill>
                            <a:schemeClr val="tx1"/>
                          </a:solidFill>
                        </a:rPr>
                        <a:t>Purpose</a:t>
                      </a:r>
                    </a:p>
                  </a:txBody>
                  <a:tcPr marL="43407" marR="43407" marT="61225" marB="61225" anchor="b">
                    <a:lnL w="12700" cmpd="sng">
                      <a:noFill/>
                    </a:lnL>
                    <a:lnR w="12700" cmpd="sng">
                      <a:noFill/>
                    </a:lnR>
                    <a:lnT w="12700" cmpd="sng">
                      <a:noFill/>
                    </a:lnT>
                    <a:lnB w="38100" cmpd="sng">
                      <a:noFill/>
                    </a:lnB>
                    <a:noFill/>
                  </a:tcPr>
                </a:tc>
                <a:tc>
                  <a:txBody>
                    <a:bodyPr/>
                    <a:lstStyle/>
                    <a:p>
                      <a:r>
                        <a:rPr lang="en-US" sz="1000" b="1" cap="all" spc="60">
                          <a:solidFill>
                            <a:schemeClr val="tx1"/>
                          </a:solidFill>
                        </a:rPr>
                        <a:t>Initial Will</a:t>
                      </a:r>
                    </a:p>
                  </a:txBody>
                  <a:tcPr marL="43407" marR="43407" marT="61225" marB="61225" anchor="b">
                    <a:lnL w="12700" cmpd="sng">
                      <a:noFill/>
                    </a:lnL>
                    <a:lnR w="12700" cmpd="sng">
                      <a:noFill/>
                    </a:lnR>
                    <a:lnT w="12700" cmpd="sng">
                      <a:noFill/>
                    </a:lnT>
                    <a:lnB w="38100" cmpd="sng">
                      <a:noFill/>
                    </a:lnB>
                    <a:noFill/>
                  </a:tcPr>
                </a:tc>
                <a:tc>
                  <a:txBody>
                    <a:bodyPr/>
                    <a:lstStyle/>
                    <a:p>
                      <a:r>
                        <a:rPr lang="en-US" sz="1000" b="1" cap="all" spc="60">
                          <a:solidFill>
                            <a:schemeClr val="tx1"/>
                          </a:solidFill>
                        </a:rPr>
                        <a:t>Final Resolution</a:t>
                      </a:r>
                    </a:p>
                  </a:txBody>
                  <a:tcPr marL="43407" marR="43407" marT="61225" marB="61225" anchor="b">
                    <a:lnL w="12700" cmpd="sng">
                      <a:noFill/>
                    </a:lnL>
                    <a:lnR w="12700" cmpd="sng">
                      <a:noFill/>
                    </a:lnR>
                    <a:lnT w="12700" cmpd="sng">
                      <a:noFill/>
                    </a:lnT>
                    <a:lnB w="38100" cmpd="sng">
                      <a:noFill/>
                    </a:lnB>
                    <a:noFill/>
                  </a:tcPr>
                </a:tc>
                <a:tc>
                  <a:txBody>
                    <a:bodyPr/>
                    <a:lstStyle/>
                    <a:p>
                      <a:r>
                        <a:rPr lang="en-US" sz="1000" b="1" cap="all" spc="60">
                          <a:solidFill>
                            <a:schemeClr val="tx1"/>
                          </a:solidFill>
                        </a:rPr>
                        <a:t>Successful</a:t>
                      </a:r>
                    </a:p>
                  </a:txBody>
                  <a:tcPr marL="43407" marR="43407" marT="61225" marB="61225" anchor="b">
                    <a:lnL w="12700" cmpd="sng">
                      <a:noFill/>
                    </a:lnL>
                    <a:lnR w="12700" cmpd="sng">
                      <a:noFill/>
                    </a:lnR>
                    <a:lnT w="12700" cmpd="sng">
                      <a:noFill/>
                    </a:lnT>
                    <a:lnB w="38100" cmpd="sng">
                      <a:noFill/>
                    </a:lnB>
                    <a:noFill/>
                  </a:tcPr>
                </a:tc>
                <a:extLst>
                  <a:ext uri="{0D108BD9-81ED-4DB2-BD59-A6C34878D82A}">
                    <a16:rowId xmlns:a16="http://schemas.microsoft.com/office/drawing/2014/main" val="1385494178"/>
                  </a:ext>
                </a:extLst>
              </a:tr>
              <a:tr h="738781">
                <a:tc>
                  <a:txBody>
                    <a:bodyPr/>
                    <a:lstStyle/>
                    <a:p>
                      <a:r>
                        <a:rPr lang="en-US" sz="1400" cap="none" spc="0">
                          <a:solidFill>
                            <a:schemeClr val="tx1"/>
                          </a:solidFill>
                        </a:rPr>
                        <a:t>1</a:t>
                      </a:r>
                    </a:p>
                  </a:txBody>
                  <a:tcPr marL="43407" marR="43407" marT="21703" marB="61225">
                    <a:lnL w="12700" cap="flat" cmpd="sng" algn="ctr">
                      <a:noFill/>
                      <a:prstDash val="solid"/>
                    </a:lnL>
                    <a:lnR w="12700" cmpd="sng">
                      <a:noFill/>
                      <a:prstDash val="solid"/>
                    </a:lnR>
                    <a:lnT w="38100" cmpd="sng">
                      <a:noFill/>
                    </a:lnT>
                    <a:lnB w="12700" cmpd="sng">
                      <a:noFill/>
                      <a:prstDash val="solid"/>
                    </a:lnB>
                    <a:noFill/>
                  </a:tcPr>
                </a:tc>
                <a:tc>
                  <a:txBody>
                    <a:bodyPr/>
                    <a:lstStyle/>
                    <a:p>
                      <a:pPr algn="l" fontAlgn="b"/>
                      <a:r>
                        <a:rPr lang="en-US" sz="1400" b="0" u="none" strike="noStrike" cap="none" spc="0">
                          <a:solidFill>
                            <a:schemeClr val="tx1"/>
                          </a:solidFill>
                          <a:effectLst/>
                        </a:rPr>
                        <a:t>  bah the President and Congress shall have our earnest co-operation, but we can not persuade ourselves, in the light of our own experience, that granting the rate-making power</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38100" cmpd="sng">
                      <a:noFill/>
                    </a:lnT>
                    <a:lnB w="12700" cmpd="sng">
                      <a:noFill/>
                      <a:prstDash val="solid"/>
                    </a:lnB>
                    <a:noFill/>
                  </a:tcPr>
                </a:tc>
                <a:tc>
                  <a:txBody>
                    <a:bodyPr/>
                    <a:lstStyle/>
                    <a:p>
                      <a:pPr algn="l" fontAlgn="b"/>
                      <a:r>
                        <a:rPr lang="en-US" sz="1400" b="0" u="none" strike="noStrike" cap="none" spc="0" dirty="0">
                          <a:solidFill>
                            <a:schemeClr val="tx1"/>
                          </a:solidFill>
                          <a:effectLst/>
                        </a:rPr>
                        <a:t>Granting rate making power to the Inter-State Commerce commission will realize the good that advocates of the </a:t>
                      </a:r>
                      <a:r>
                        <a:rPr lang="en-US" sz="1400" b="0" u="none" strike="noStrike" cap="none" spc="0" dirty="0" err="1">
                          <a:solidFill>
                            <a:schemeClr val="tx1"/>
                          </a:solidFill>
                          <a:effectLst/>
                        </a:rPr>
                        <a:t>meaure</a:t>
                      </a:r>
                      <a:r>
                        <a:rPr lang="en-US" sz="1400" b="0" u="none" strike="noStrike" cap="none" spc="0" dirty="0">
                          <a:solidFill>
                            <a:schemeClr val="tx1"/>
                          </a:solidFill>
                          <a:effectLst/>
                        </a:rPr>
                        <a:t> how</a:t>
                      </a:r>
                      <a:endParaRPr lang="en-US" sz="1400" b="0" i="0" u="none" strike="noStrike" cap="none" spc="0" dirty="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38100" cmpd="sng">
                      <a:noFill/>
                    </a:lnT>
                    <a:lnB w="12700" cmpd="sng">
                      <a:noFill/>
                      <a:prstDash val="solid"/>
                    </a:lnB>
                    <a:noFill/>
                  </a:tcPr>
                </a:tc>
                <a:tc>
                  <a:txBody>
                    <a:bodyPr/>
                    <a:lstStyle/>
                    <a:p>
                      <a:pPr algn="l" fontAlgn="b"/>
                      <a:r>
                        <a:rPr lang="en-US" sz="1400" b="0" u="none" strike="noStrike" cap="none" spc="0">
                          <a:solidFill>
                            <a:schemeClr val="tx1"/>
                          </a:solidFill>
                          <a:effectLst/>
                        </a:rPr>
                        <a:t>Not indicated</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38100" cmpd="sng">
                      <a:noFill/>
                    </a:lnT>
                    <a:lnB w="12700" cmpd="sng">
                      <a:noFill/>
                      <a:prstDash val="solid"/>
                    </a:lnB>
                    <a:noFill/>
                  </a:tcPr>
                </a:tc>
                <a:tc>
                  <a:txBody>
                    <a:bodyPr/>
                    <a:lstStyle/>
                    <a:p>
                      <a:pPr algn="l" fontAlgn="b"/>
                      <a:r>
                        <a:rPr lang="en-US" sz="1400" b="0" u="none" strike="noStrike" cap="none" spc="0">
                          <a:solidFill>
                            <a:schemeClr val="tx1"/>
                          </a:solidFill>
                          <a:effectLst/>
                        </a:rPr>
                        <a:t>Not persuaded</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38100" cmpd="sng">
                      <a:noFill/>
                    </a:lnT>
                    <a:lnB w="12700" cmpd="sng">
                      <a:noFill/>
                      <a:prstDash val="solid"/>
                    </a:lnB>
                    <a:noFill/>
                  </a:tcPr>
                </a:tc>
                <a:tc>
                  <a:txBody>
                    <a:bodyPr/>
                    <a:lstStyle/>
                    <a:p>
                      <a:pPr algn="l" fontAlgn="b"/>
                      <a:r>
                        <a:rPr lang="en-US" sz="1400" b="0" u="none" strike="noStrike" cap="none" spc="0">
                          <a:solidFill>
                            <a:schemeClr val="tx1"/>
                          </a:solidFill>
                          <a:effectLst/>
                        </a:rPr>
                        <a:t>No</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871499204"/>
                  </a:ext>
                </a:extLst>
              </a:tr>
              <a:tr h="575515">
                <a:tc>
                  <a:txBody>
                    <a:bodyPr/>
                    <a:lstStyle/>
                    <a:p>
                      <a:r>
                        <a:rPr lang="en-US" sz="1400" cap="none" spc="0">
                          <a:solidFill>
                            <a:schemeClr val="tx1"/>
                          </a:solidFill>
                        </a:rPr>
                        <a:t>2</a:t>
                      </a:r>
                    </a:p>
                  </a:txBody>
                  <a:tcPr marL="43407" marR="43407" marT="21703" marB="6122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  always think of you in those impossible garnishments of my poor great-uncle, and I persuade myself that he must have been a little like you. " I trust you</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he must have been a little like you</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dirty="0">
                          <a:solidFill>
                            <a:schemeClr val="tx1"/>
                          </a:solidFill>
                          <a:effectLst/>
                        </a:rPr>
                        <a:t>Indicated: did not think great uncles was like Mr. Vanrevel</a:t>
                      </a:r>
                      <a:endParaRPr lang="en-US" sz="1400" b="0" i="0" u="none" strike="noStrike" cap="none" spc="0" dirty="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was persuaded</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Yes</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711800026"/>
                  </a:ext>
                </a:extLst>
              </a:tr>
              <a:tr h="738781">
                <a:tc>
                  <a:txBody>
                    <a:bodyPr/>
                    <a:lstStyle/>
                    <a:p>
                      <a:r>
                        <a:rPr lang="en-US" sz="1400" cap="none" spc="0">
                          <a:solidFill>
                            <a:schemeClr val="tx1"/>
                          </a:solidFill>
                        </a:rPr>
                        <a:t>3</a:t>
                      </a:r>
                    </a:p>
                  </a:txBody>
                  <a:tcPr marL="43407" marR="43407" marT="21703" marB="6122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  more secret and more successful, and the plausible secretary had contrived so well to persuade the girl that he really thought the world of her, and that a brilliant</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he thought the world of her </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Not indicated</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it was not long before he found her in a mood to refuse him nothing </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Yes</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433706977"/>
                  </a:ext>
                </a:extLst>
              </a:tr>
              <a:tr h="575515">
                <a:tc>
                  <a:txBody>
                    <a:bodyPr/>
                    <a:lstStyle/>
                    <a:p>
                      <a:r>
                        <a:rPr lang="en-US" sz="1400" cap="none" spc="0">
                          <a:solidFill>
                            <a:schemeClr val="tx1"/>
                          </a:solidFill>
                        </a:rPr>
                        <a:t>4</a:t>
                      </a:r>
                    </a:p>
                  </a:txBody>
                  <a:tcPr marL="43407" marR="43407" marT="21703" marB="6122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  Rita curled herself thankfully in Captain Jack's hammock, after trying in vain to persuade him that he was an invalid, and ought to take it himself. After</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he was an invalid and ought to take it (hammock) himself</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Not indicated</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did not take hammock</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400" b="0" u="none" strike="noStrike" cap="none" spc="0">
                          <a:solidFill>
                            <a:schemeClr val="tx1"/>
                          </a:solidFill>
                          <a:effectLst/>
                        </a:rPr>
                        <a:t>No</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057347370"/>
                  </a:ext>
                </a:extLst>
              </a:tr>
              <a:tr h="575515">
                <a:tc>
                  <a:txBody>
                    <a:bodyPr/>
                    <a:lstStyle/>
                    <a:p>
                      <a:r>
                        <a:rPr lang="en-US" sz="1400" cap="none" spc="0">
                          <a:solidFill>
                            <a:schemeClr val="tx1"/>
                          </a:solidFill>
                        </a:rPr>
                        <a:t>5</a:t>
                      </a:r>
                    </a:p>
                  </a:txBody>
                  <a:tcPr marL="43407" marR="43407" marT="21703" marB="61225">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1400" b="0" u="none" strike="noStrike" cap="none" spc="0">
                          <a:solidFill>
                            <a:schemeClr val="tx1"/>
                          </a:solidFill>
                          <a:effectLst/>
                        </a:rPr>
                        <a:t>  . " Wouldn't you? " " How could the man who owned it persuade me that he was in earnest if he said he loved me? How could</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1400" b="0" u="none" strike="noStrike" cap="none" spc="0">
                          <a:solidFill>
                            <a:schemeClr val="tx1"/>
                          </a:solidFill>
                          <a:effectLst/>
                        </a:rPr>
                        <a:t>he was in earnest (to rebuild a great house)</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1400" b="0" u="none" strike="noStrike" cap="none" spc="0">
                          <a:solidFill>
                            <a:schemeClr val="tx1"/>
                          </a:solidFill>
                          <a:effectLst/>
                        </a:rPr>
                        <a:t>Indicated: would not rebuild a great house</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1400" b="0" u="none" strike="noStrike" cap="none" spc="0">
                          <a:solidFill>
                            <a:schemeClr val="tx1"/>
                          </a:solidFill>
                          <a:effectLst/>
                        </a:rPr>
                        <a:t>Not applicable </a:t>
                      </a:r>
                      <a:endParaRPr lang="en-US" sz="1400" b="0" i="0" u="none" strike="noStrike" cap="none" spc="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1400" b="0" u="none" strike="noStrike" cap="none" spc="0" dirty="0">
                          <a:solidFill>
                            <a:schemeClr val="tx1"/>
                          </a:solidFill>
                          <a:effectLst/>
                        </a:rPr>
                        <a:t>No</a:t>
                      </a:r>
                      <a:endParaRPr lang="en-US" sz="1400" b="0" i="0" u="none" strike="noStrike" cap="none" spc="0" dirty="0">
                        <a:solidFill>
                          <a:schemeClr val="tx1"/>
                        </a:solidFill>
                        <a:effectLst/>
                        <a:latin typeface="Calibri" panose="020F0502020204030204" pitchFamily="34" charset="0"/>
                      </a:endParaRPr>
                    </a:p>
                  </a:txBody>
                  <a:tcPr marL="0" marR="0" marT="0" marB="61225">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638924393"/>
                  </a:ext>
                </a:extLst>
              </a:tr>
            </a:tbl>
          </a:graphicData>
        </a:graphic>
      </p:graphicFrame>
    </p:spTree>
    <p:extLst>
      <p:ext uri="{BB962C8B-B14F-4D97-AF65-F5344CB8AC3E}">
        <p14:creationId xmlns:p14="http://schemas.microsoft.com/office/powerpoint/2010/main" val="395478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825E-0C12-1243-B56C-33C42E74C810}"/>
              </a:ext>
            </a:extLst>
          </p:cNvPr>
          <p:cNvSpPr>
            <a:spLocks noGrp="1"/>
          </p:cNvSpPr>
          <p:nvPr>
            <p:ph type="title"/>
          </p:nvPr>
        </p:nvSpPr>
        <p:spPr/>
        <p:txBody>
          <a:bodyPr/>
          <a:lstStyle/>
          <a:p>
            <a:r>
              <a:rPr lang="en-US" dirty="0"/>
              <a:t>Was Persuasion Successful?</a:t>
            </a:r>
          </a:p>
        </p:txBody>
      </p:sp>
      <p:graphicFrame>
        <p:nvGraphicFramePr>
          <p:cNvPr id="4" name="Content Placeholder 3">
            <a:extLst>
              <a:ext uri="{FF2B5EF4-FFF2-40B4-BE49-F238E27FC236}">
                <a16:creationId xmlns:a16="http://schemas.microsoft.com/office/drawing/2014/main" id="{436B261C-9955-5248-AF8D-21E39A65D828}"/>
              </a:ext>
            </a:extLst>
          </p:cNvPr>
          <p:cNvGraphicFramePr>
            <a:graphicFrameLocks noGrp="1"/>
          </p:cNvGraphicFramePr>
          <p:nvPr>
            <p:ph idx="1"/>
            <p:extLst>
              <p:ext uri="{D42A27DB-BD31-4B8C-83A1-F6EECF244321}">
                <p14:modId xmlns:p14="http://schemas.microsoft.com/office/powerpoint/2010/main" val="364616596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48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32988A8A-37C0-6443-8BF0-5D48785AE7C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Analysis Results</a:t>
            </a:r>
          </a:p>
        </p:txBody>
      </p:sp>
      <p:graphicFrame>
        <p:nvGraphicFramePr>
          <p:cNvPr id="8" name="Table 9">
            <a:extLst>
              <a:ext uri="{FF2B5EF4-FFF2-40B4-BE49-F238E27FC236}">
                <a16:creationId xmlns:a16="http://schemas.microsoft.com/office/drawing/2014/main" id="{B6B106ED-E411-A948-8CA6-97E689BD255D}"/>
              </a:ext>
            </a:extLst>
          </p:cNvPr>
          <p:cNvGraphicFramePr>
            <a:graphicFrameLocks noGrp="1"/>
          </p:cNvGraphicFramePr>
          <p:nvPr>
            <p:ph idx="1"/>
            <p:extLst>
              <p:ext uri="{D42A27DB-BD31-4B8C-83A1-F6EECF244321}">
                <p14:modId xmlns:p14="http://schemas.microsoft.com/office/powerpoint/2010/main" val="1990652834"/>
              </p:ext>
            </p:extLst>
          </p:nvPr>
        </p:nvGraphicFramePr>
        <p:xfrm>
          <a:off x="4527804" y="2500719"/>
          <a:ext cx="6721642" cy="1480350"/>
        </p:xfrm>
        <a:graphic>
          <a:graphicData uri="http://schemas.openxmlformats.org/drawingml/2006/table">
            <a:tbl>
              <a:tblPr firstRow="1" bandRow="1">
                <a:tableStyleId>{5C22544A-7EE6-4342-B048-85BDC9FD1C3A}</a:tableStyleId>
              </a:tblPr>
              <a:tblGrid>
                <a:gridCol w="1873718">
                  <a:extLst>
                    <a:ext uri="{9D8B030D-6E8A-4147-A177-3AD203B41FA5}">
                      <a16:colId xmlns:a16="http://schemas.microsoft.com/office/drawing/2014/main" val="2038584369"/>
                    </a:ext>
                  </a:extLst>
                </a:gridCol>
                <a:gridCol w="1873718">
                  <a:extLst>
                    <a:ext uri="{9D8B030D-6E8A-4147-A177-3AD203B41FA5}">
                      <a16:colId xmlns:a16="http://schemas.microsoft.com/office/drawing/2014/main" val="3275210141"/>
                    </a:ext>
                  </a:extLst>
                </a:gridCol>
                <a:gridCol w="1734953">
                  <a:extLst>
                    <a:ext uri="{9D8B030D-6E8A-4147-A177-3AD203B41FA5}">
                      <a16:colId xmlns:a16="http://schemas.microsoft.com/office/drawing/2014/main" val="88689091"/>
                    </a:ext>
                  </a:extLst>
                </a:gridCol>
                <a:gridCol w="1239253">
                  <a:extLst>
                    <a:ext uri="{9D8B030D-6E8A-4147-A177-3AD203B41FA5}">
                      <a16:colId xmlns:a16="http://schemas.microsoft.com/office/drawing/2014/main" val="2582729136"/>
                    </a:ext>
                  </a:extLst>
                </a:gridCol>
              </a:tblGrid>
              <a:tr h="370840">
                <a:tc>
                  <a:txBody>
                    <a:bodyPr/>
                    <a:lstStyle/>
                    <a:p>
                      <a:endParaRPr lang="en-US" sz="2000" b="1" cap="none" spc="0" dirty="0">
                        <a:solidFill>
                          <a:schemeClr val="bg1"/>
                        </a:solidFill>
                      </a:endParaRPr>
                    </a:p>
                  </a:txBody>
                  <a:tcPr marL="92035" marR="65739" marT="131478" marB="131478" anchor="ctr"/>
                </a:tc>
                <a:tc>
                  <a:txBody>
                    <a:bodyPr/>
                    <a:lstStyle/>
                    <a:p>
                      <a:r>
                        <a:rPr lang="en-US" sz="2000" b="1" cap="none" spc="0" dirty="0">
                          <a:solidFill>
                            <a:schemeClr val="bg1"/>
                          </a:solidFill>
                          <a:highlight>
                            <a:srgbClr val="000000"/>
                          </a:highlight>
                        </a:rPr>
                        <a:t>Successful</a:t>
                      </a:r>
                    </a:p>
                  </a:txBody>
                  <a:tcPr marL="92035" marR="65739" marT="131478" marB="131478" anchor="ctr">
                    <a:solidFill>
                      <a:schemeClr val="tx1"/>
                    </a:solidFill>
                  </a:tcPr>
                </a:tc>
                <a:tc>
                  <a:txBody>
                    <a:bodyPr/>
                    <a:lstStyle/>
                    <a:p>
                      <a:r>
                        <a:rPr lang="en-US" sz="2000" b="1" cap="none" spc="0" dirty="0">
                          <a:solidFill>
                            <a:schemeClr val="bg1"/>
                          </a:solidFill>
                          <a:highlight>
                            <a:srgbClr val="000000"/>
                          </a:highlight>
                        </a:rPr>
                        <a:t>Unsuccessful</a:t>
                      </a:r>
                    </a:p>
                  </a:txBody>
                  <a:tcPr marL="92035" marR="65739" marT="131478" marB="131478" anchor="ctr">
                    <a:solidFill>
                      <a:schemeClr val="tx1"/>
                    </a:solidFill>
                  </a:tcPr>
                </a:tc>
                <a:tc>
                  <a:txBody>
                    <a:bodyPr/>
                    <a:lstStyle/>
                    <a:p>
                      <a:r>
                        <a:rPr lang="en-US" sz="2000" b="1" cap="none" spc="0" dirty="0">
                          <a:solidFill>
                            <a:schemeClr val="bg1"/>
                          </a:solidFill>
                          <a:highlight>
                            <a:srgbClr val="000000"/>
                          </a:highlight>
                        </a:rPr>
                        <a:t>N/A</a:t>
                      </a:r>
                    </a:p>
                  </a:txBody>
                  <a:tcPr marL="92035" marR="65739" marT="131478" marB="131478" anchor="ctr">
                    <a:solidFill>
                      <a:schemeClr val="tx1"/>
                    </a:solidFill>
                  </a:tcPr>
                </a:tc>
                <a:extLst>
                  <a:ext uri="{0D108BD9-81ED-4DB2-BD59-A6C34878D82A}">
                    <a16:rowId xmlns:a16="http://schemas.microsoft.com/office/drawing/2014/main" val="2468702011"/>
                  </a:ext>
                </a:extLst>
              </a:tr>
              <a:tr h="370840">
                <a:tc>
                  <a:txBody>
                    <a:bodyPr/>
                    <a:lstStyle/>
                    <a:p>
                      <a:r>
                        <a:rPr lang="en-US" sz="1700" cap="none" spc="0" dirty="0">
                          <a:solidFill>
                            <a:schemeClr val="tx1"/>
                          </a:solidFill>
                        </a:rPr>
                        <a:t>Initial Will</a:t>
                      </a:r>
                    </a:p>
                  </a:txBody>
                  <a:tcPr marL="92035" marR="65739" marT="65739" marB="131478"/>
                </a:tc>
                <a:tc>
                  <a:txBody>
                    <a:bodyPr/>
                    <a:lstStyle/>
                    <a:p>
                      <a:r>
                        <a:rPr lang="en-US" sz="1700" cap="none" spc="0" dirty="0">
                          <a:solidFill>
                            <a:schemeClr val="tx1"/>
                          </a:solidFill>
                        </a:rPr>
                        <a:t>8</a:t>
                      </a:r>
                    </a:p>
                  </a:txBody>
                  <a:tcPr marL="92035" marR="65739" marT="65739" marB="131478"/>
                </a:tc>
                <a:tc>
                  <a:txBody>
                    <a:bodyPr/>
                    <a:lstStyle/>
                    <a:p>
                      <a:r>
                        <a:rPr lang="en-US" sz="1700" cap="none" spc="0" dirty="0">
                          <a:solidFill>
                            <a:schemeClr val="tx1"/>
                          </a:solidFill>
                        </a:rPr>
                        <a:t>13</a:t>
                      </a:r>
                    </a:p>
                  </a:txBody>
                  <a:tcPr marL="92035" marR="65739" marT="65739" marB="131478"/>
                </a:tc>
                <a:tc>
                  <a:txBody>
                    <a:bodyPr/>
                    <a:lstStyle/>
                    <a:p>
                      <a:r>
                        <a:rPr lang="en-US" sz="1700" cap="none" spc="0">
                          <a:solidFill>
                            <a:schemeClr val="tx1"/>
                          </a:solidFill>
                        </a:rPr>
                        <a:t>1</a:t>
                      </a:r>
                    </a:p>
                  </a:txBody>
                  <a:tcPr marL="92035" marR="65739" marT="65739" marB="131478"/>
                </a:tc>
                <a:extLst>
                  <a:ext uri="{0D108BD9-81ED-4DB2-BD59-A6C34878D82A}">
                    <a16:rowId xmlns:a16="http://schemas.microsoft.com/office/drawing/2014/main" val="3340204671"/>
                  </a:ext>
                </a:extLst>
              </a:tr>
              <a:tr h="370840">
                <a:tc>
                  <a:txBody>
                    <a:bodyPr/>
                    <a:lstStyle/>
                    <a:p>
                      <a:r>
                        <a:rPr lang="en-US" sz="1700" cap="none" spc="0" dirty="0">
                          <a:solidFill>
                            <a:schemeClr val="tx1"/>
                          </a:solidFill>
                        </a:rPr>
                        <a:t>No Initial Will</a:t>
                      </a:r>
                    </a:p>
                  </a:txBody>
                  <a:tcPr marL="92035" marR="65739" marT="65739" marB="131478"/>
                </a:tc>
                <a:tc>
                  <a:txBody>
                    <a:bodyPr/>
                    <a:lstStyle/>
                    <a:p>
                      <a:r>
                        <a:rPr lang="en-US" sz="1700" cap="none" spc="0" dirty="0">
                          <a:solidFill>
                            <a:schemeClr val="tx1"/>
                          </a:solidFill>
                        </a:rPr>
                        <a:t>16</a:t>
                      </a:r>
                    </a:p>
                  </a:txBody>
                  <a:tcPr marL="92035" marR="65739" marT="65739" marB="131478"/>
                </a:tc>
                <a:tc>
                  <a:txBody>
                    <a:bodyPr/>
                    <a:lstStyle/>
                    <a:p>
                      <a:r>
                        <a:rPr lang="en-US" sz="1700" cap="none" spc="0" dirty="0">
                          <a:solidFill>
                            <a:schemeClr val="tx1"/>
                          </a:solidFill>
                        </a:rPr>
                        <a:t>7</a:t>
                      </a:r>
                    </a:p>
                  </a:txBody>
                  <a:tcPr marL="92035" marR="65739" marT="65739" marB="131478"/>
                </a:tc>
                <a:tc>
                  <a:txBody>
                    <a:bodyPr/>
                    <a:lstStyle/>
                    <a:p>
                      <a:r>
                        <a:rPr lang="en-US" sz="1700" cap="none" spc="0" dirty="0">
                          <a:solidFill>
                            <a:schemeClr val="tx1"/>
                          </a:solidFill>
                        </a:rPr>
                        <a:t>2</a:t>
                      </a:r>
                    </a:p>
                  </a:txBody>
                  <a:tcPr marL="92035" marR="65739" marT="65739" marB="131478"/>
                </a:tc>
                <a:extLst>
                  <a:ext uri="{0D108BD9-81ED-4DB2-BD59-A6C34878D82A}">
                    <a16:rowId xmlns:a16="http://schemas.microsoft.com/office/drawing/2014/main" val="1514743350"/>
                  </a:ext>
                </a:extLst>
              </a:tr>
            </a:tbl>
          </a:graphicData>
        </a:graphic>
      </p:graphicFrame>
    </p:spTree>
    <p:extLst>
      <p:ext uri="{BB962C8B-B14F-4D97-AF65-F5344CB8AC3E}">
        <p14:creationId xmlns:p14="http://schemas.microsoft.com/office/powerpoint/2010/main" val="487940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2AFC71-7231-7F49-9BDB-A26960FCD8F7}"/>
              </a:ext>
            </a:extLst>
          </p:cNvPr>
          <p:cNvSpPr>
            <a:spLocks noGrp="1"/>
          </p:cNvSpPr>
          <p:nvPr>
            <p:ph type="title"/>
          </p:nvPr>
        </p:nvSpPr>
        <p:spPr>
          <a:xfrm>
            <a:off x="686834" y="1153572"/>
            <a:ext cx="3200400" cy="4461163"/>
          </a:xfrm>
        </p:spPr>
        <p:txBody>
          <a:bodyPr>
            <a:normAutofit/>
          </a:bodyPr>
          <a:lstStyle/>
          <a:p>
            <a:r>
              <a:rPr lang="en-US">
                <a:solidFill>
                  <a:srgbClr val="FFFFFF"/>
                </a:solidFill>
              </a:rPr>
              <a:t>Conclusion</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5E57CB12-1125-4040-80DD-8C29530381D7}"/>
              </a:ext>
            </a:extLst>
          </p:cNvPr>
          <p:cNvSpPr>
            <a:spLocks noGrp="1"/>
          </p:cNvSpPr>
          <p:nvPr>
            <p:ph idx="1"/>
          </p:nvPr>
        </p:nvSpPr>
        <p:spPr>
          <a:xfrm>
            <a:off x="4447308" y="591344"/>
            <a:ext cx="6906491" cy="5585619"/>
          </a:xfrm>
        </p:spPr>
        <p:txBody>
          <a:bodyPr anchor="ctr">
            <a:normAutofit/>
          </a:bodyPr>
          <a:lstStyle/>
          <a:p>
            <a:r>
              <a:rPr lang="en-US" dirty="0"/>
              <a:t>The results indicate the existence of initial will does not have a significant impact on the act of persuasion. </a:t>
            </a:r>
          </a:p>
          <a:p>
            <a:r>
              <a:rPr lang="en-US" dirty="0"/>
              <a:t>Even when the will was not indicated, the analysis of the full text was able to determine whether the purpose was realized and if the persuasion was successful. </a:t>
            </a:r>
          </a:p>
          <a:p>
            <a:r>
              <a:rPr lang="en-US" i="1" dirty="0"/>
              <a:t>Zupnik</a:t>
            </a:r>
          </a:p>
          <a:p>
            <a:pPr lvl="1"/>
            <a:r>
              <a:rPr lang="en-US" dirty="0"/>
              <a:t>Patient’s (Kelli) initial will is not relevant to the act of persuasion. One could determine Zupnik was successful in his attempt to “persuade, induce, entice, or coerce” without any knowledge of Kelli’s initial will. </a:t>
            </a:r>
          </a:p>
        </p:txBody>
      </p:sp>
    </p:spTree>
    <p:extLst>
      <p:ext uri="{BB962C8B-B14F-4D97-AF65-F5344CB8AC3E}">
        <p14:creationId xmlns:p14="http://schemas.microsoft.com/office/powerpoint/2010/main" val="2887964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20157E0C-7326-C748-9095-CA8FD3331941}"/>
              </a:ext>
            </a:extLst>
          </p:cNvPr>
          <p:cNvSpPr>
            <a:spLocks noGrp="1"/>
          </p:cNvSpPr>
          <p:nvPr>
            <p:ph type="title"/>
          </p:nvPr>
        </p:nvSpPr>
        <p:spPr>
          <a:xfrm>
            <a:off x="1143000" y="990599"/>
            <a:ext cx="9906000" cy="685800"/>
          </a:xfrm>
        </p:spPr>
        <p:txBody>
          <a:bodyPr anchor="t">
            <a:normAutofit/>
          </a:bodyPr>
          <a:lstStyle/>
          <a:p>
            <a:r>
              <a:rPr lang="en-US" sz="4000"/>
              <a:t>Future Directions</a:t>
            </a:r>
          </a:p>
        </p:txBody>
      </p:sp>
      <p:graphicFrame>
        <p:nvGraphicFramePr>
          <p:cNvPr id="5" name="Content Placeholder 2">
            <a:extLst>
              <a:ext uri="{FF2B5EF4-FFF2-40B4-BE49-F238E27FC236}">
                <a16:creationId xmlns:a16="http://schemas.microsoft.com/office/drawing/2014/main" id="{2A44FF84-FA86-4D45-9A94-872945CAD6E0}"/>
              </a:ext>
            </a:extLst>
          </p:cNvPr>
          <p:cNvGraphicFramePr>
            <a:graphicFrameLocks noGrp="1"/>
          </p:cNvGraphicFramePr>
          <p:nvPr>
            <p:ph idx="1"/>
            <p:extLst>
              <p:ext uri="{D42A27DB-BD31-4B8C-83A1-F6EECF244321}">
                <p14:modId xmlns:p14="http://schemas.microsoft.com/office/powerpoint/2010/main" val="3417958134"/>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59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7">
            <a:extLst>
              <a:ext uri="{FF2B5EF4-FFF2-40B4-BE49-F238E27FC236}">
                <a16:creationId xmlns:a16="http://schemas.microsoft.com/office/drawing/2014/main" id="{025E2AA9-10C9-4A14-BEA3-064CD0131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9">
            <a:extLst>
              <a:ext uri="{FF2B5EF4-FFF2-40B4-BE49-F238E27FC236}">
                <a16:creationId xmlns:a16="http://schemas.microsoft.com/office/drawing/2014/main" id="{F076F371-EE61-49EA-AA2A-3582C3AC9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863721" cy="4984915"/>
          </a:xfrm>
          <a:custGeom>
            <a:avLst/>
            <a:gdLst>
              <a:gd name="connsiteX0" fmla="*/ 0 w 5863721"/>
              <a:gd name="connsiteY0" fmla="*/ 0 h 4984915"/>
              <a:gd name="connsiteX1" fmla="*/ 5863721 w 5863721"/>
              <a:gd name="connsiteY1" fmla="*/ 0 h 4984915"/>
              <a:gd name="connsiteX2" fmla="*/ 5844576 w 5863721"/>
              <a:gd name="connsiteY2" fmla="*/ 326138 h 4984915"/>
              <a:gd name="connsiteX3" fmla="*/ 5796589 w 5863721"/>
              <a:gd name="connsiteY3" fmla="*/ 693884 h 4984915"/>
              <a:gd name="connsiteX4" fmla="*/ 148386 w 5863721"/>
              <a:gd name="connsiteY4" fmla="*/ 4951022 h 4984915"/>
              <a:gd name="connsiteX5" fmla="*/ 0 w 5863721"/>
              <a:gd name="connsiteY5" fmla="*/ 4930112 h 498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AA60758-10C2-DE4B-87D2-22D592B00C7F}"/>
              </a:ext>
            </a:extLst>
          </p:cNvPr>
          <p:cNvSpPr>
            <a:spLocks noGrp="1"/>
          </p:cNvSpPr>
          <p:nvPr>
            <p:ph type="title"/>
          </p:nvPr>
        </p:nvSpPr>
        <p:spPr>
          <a:xfrm>
            <a:off x="804671" y="365125"/>
            <a:ext cx="3405821" cy="3117038"/>
          </a:xfrm>
        </p:spPr>
        <p:txBody>
          <a:bodyPr anchor="ctr">
            <a:normAutofit/>
          </a:bodyPr>
          <a:lstStyle/>
          <a:p>
            <a:r>
              <a:rPr lang="en-US" sz="5400" dirty="0"/>
              <a:t>18 U.S.C. §2422(b)</a:t>
            </a:r>
          </a:p>
        </p:txBody>
      </p:sp>
      <p:sp>
        <p:nvSpPr>
          <p:cNvPr id="3" name="Content Placeholder 2">
            <a:extLst>
              <a:ext uri="{FF2B5EF4-FFF2-40B4-BE49-F238E27FC236}">
                <a16:creationId xmlns:a16="http://schemas.microsoft.com/office/drawing/2014/main" id="{229DAEC0-475A-FA41-83ED-1ECD798C08A7}"/>
              </a:ext>
            </a:extLst>
          </p:cNvPr>
          <p:cNvSpPr>
            <a:spLocks noGrp="1"/>
          </p:cNvSpPr>
          <p:nvPr>
            <p:ph idx="1"/>
          </p:nvPr>
        </p:nvSpPr>
        <p:spPr>
          <a:xfrm>
            <a:off x="6374219" y="994144"/>
            <a:ext cx="5597202" cy="5254921"/>
          </a:xfrm>
        </p:spPr>
        <p:txBody>
          <a:bodyPr anchor="ctr">
            <a:normAutofit/>
          </a:bodyPr>
          <a:lstStyle/>
          <a:p>
            <a:pPr marL="0" indent="0">
              <a:buNone/>
            </a:pPr>
            <a:r>
              <a:rPr lang="en-US" dirty="0"/>
              <a:t>Whoever, using the mail or any facility or </a:t>
            </a:r>
            <a:r>
              <a:rPr lang="en-US" b="1" dirty="0"/>
              <a:t>means of interstate or foreign commerce . . . knowingly persuades, induces, entices, or coerces </a:t>
            </a:r>
            <a:r>
              <a:rPr lang="en-US" dirty="0"/>
              <a:t>any individual who has not attained the age of 18 years, to engage in prostitution or any sexual activity for which any person can be charged with a criminal offense, or attempts to do so, shall be fined under this title and imprisoned not less than 10 years or for life.</a:t>
            </a:r>
          </a:p>
        </p:txBody>
      </p:sp>
    </p:spTree>
    <p:extLst>
      <p:ext uri="{BB962C8B-B14F-4D97-AF65-F5344CB8AC3E}">
        <p14:creationId xmlns:p14="http://schemas.microsoft.com/office/powerpoint/2010/main" val="383893713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AC84B90-BBB4-1045-A6DC-B886AAEF1220}"/>
              </a:ext>
            </a:extLst>
          </p:cNvPr>
          <p:cNvSpPr>
            <a:spLocks noGrp="1"/>
          </p:cNvSpPr>
          <p:nvPr>
            <p:ph type="title"/>
          </p:nvPr>
        </p:nvSpPr>
        <p:spPr>
          <a:xfrm>
            <a:off x="958506" y="800392"/>
            <a:ext cx="10264697" cy="1212102"/>
          </a:xfrm>
          <a:ln>
            <a:solidFill>
              <a:schemeClr val="tx1">
                <a:lumMod val="50000"/>
                <a:lumOff val="50000"/>
              </a:schemeClr>
            </a:solidFill>
          </a:ln>
        </p:spPr>
        <p:txBody>
          <a:bodyPr>
            <a:normAutofit/>
          </a:bodyPr>
          <a:lstStyle/>
          <a:p>
            <a:r>
              <a:rPr lang="en-US" sz="4000" dirty="0"/>
              <a:t>United States v. Zupnik (2021)</a:t>
            </a:r>
          </a:p>
        </p:txBody>
      </p:sp>
      <p:sp>
        <p:nvSpPr>
          <p:cNvPr id="3" name="Content Placeholder 2">
            <a:extLst>
              <a:ext uri="{FF2B5EF4-FFF2-40B4-BE49-F238E27FC236}">
                <a16:creationId xmlns:a16="http://schemas.microsoft.com/office/drawing/2014/main" id="{B5092323-BA07-CB4B-B650-C3E2C08977F4}"/>
              </a:ext>
            </a:extLst>
          </p:cNvPr>
          <p:cNvSpPr>
            <a:spLocks noGrp="1"/>
          </p:cNvSpPr>
          <p:nvPr>
            <p:ph idx="1"/>
          </p:nvPr>
        </p:nvSpPr>
        <p:spPr>
          <a:xfrm>
            <a:off x="1367624" y="2490436"/>
            <a:ext cx="9708995" cy="4114901"/>
          </a:xfrm>
        </p:spPr>
        <p:txBody>
          <a:bodyPr anchor="ctr">
            <a:normAutofit/>
          </a:bodyPr>
          <a:lstStyle/>
          <a:p>
            <a:r>
              <a:rPr lang="en-US" dirty="0"/>
              <a:t>Joel Zupnik was convicted of attempted enticement of a minor using the internet and sentenced to the mandatory 10 years.</a:t>
            </a:r>
          </a:p>
          <a:p>
            <a:r>
              <a:rPr lang="en-US" dirty="0"/>
              <a:t>On appeal, he argued the government failed to prove he had the requisite criminal intent because the minor was “willing.”</a:t>
            </a:r>
          </a:p>
          <a:p>
            <a:pPr lvl="1"/>
            <a:r>
              <a:rPr lang="en-US" i="1" dirty="0"/>
              <a:t>United States v. Hite (D.C. Cir. 2014)</a:t>
            </a:r>
            <a:r>
              <a:rPr lang="en-US" dirty="0"/>
              <a:t>: punishable only if the defendant’s interaction with an adult intermediary is aimed at transforming or overcoming the minor’s will in favor of engaging in illegal sexual activity</a:t>
            </a:r>
          </a:p>
          <a:p>
            <a:endParaRPr lang="en-US" dirty="0"/>
          </a:p>
          <a:p>
            <a:endParaRPr lang="en-US" sz="2400" dirty="0"/>
          </a:p>
        </p:txBody>
      </p:sp>
    </p:spTree>
    <p:extLst>
      <p:ext uri="{BB962C8B-B14F-4D97-AF65-F5344CB8AC3E}">
        <p14:creationId xmlns:p14="http://schemas.microsoft.com/office/powerpoint/2010/main" val="131431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BAAA95-36FF-0F4D-9656-3913244102CD}"/>
              </a:ext>
            </a:extLst>
          </p:cNvPr>
          <p:cNvSpPr>
            <a:spLocks noGrp="1"/>
          </p:cNvSpPr>
          <p:nvPr>
            <p:ph type="title"/>
          </p:nvPr>
        </p:nvSpPr>
        <p:spPr>
          <a:xfrm>
            <a:off x="886968" y="1472184"/>
            <a:ext cx="3767328" cy="4581144"/>
          </a:xfrm>
        </p:spPr>
        <p:txBody>
          <a:bodyPr anchor="t">
            <a:normAutofit/>
          </a:bodyPr>
          <a:lstStyle/>
          <a:p>
            <a:r>
              <a:rPr lang="en-US" sz="5400" dirty="0"/>
              <a:t>Eighth Circuit</a:t>
            </a:r>
          </a:p>
        </p:txBody>
      </p:sp>
      <p:sp>
        <p:nvSpPr>
          <p:cNvPr id="6" name="Content Placeholder 5">
            <a:extLst>
              <a:ext uri="{FF2B5EF4-FFF2-40B4-BE49-F238E27FC236}">
                <a16:creationId xmlns:a16="http://schemas.microsoft.com/office/drawing/2014/main" id="{ED574181-F275-E84C-8F6B-A521C64275EA}"/>
              </a:ext>
            </a:extLst>
          </p:cNvPr>
          <p:cNvSpPr>
            <a:spLocks noGrp="1"/>
          </p:cNvSpPr>
          <p:nvPr>
            <p:ph idx="1"/>
          </p:nvPr>
        </p:nvSpPr>
        <p:spPr>
          <a:xfrm>
            <a:off x="5248656" y="565150"/>
            <a:ext cx="6153912" cy="5488178"/>
          </a:xfrm>
        </p:spPr>
        <p:txBody>
          <a:bodyPr>
            <a:normAutofit/>
          </a:bodyPr>
          <a:lstStyle/>
          <a:p>
            <a:r>
              <a:rPr lang="en-US" i="1" dirty="0"/>
              <a:t>Hite</a:t>
            </a:r>
            <a:r>
              <a:rPr lang="en-US" dirty="0"/>
              <a:t> is not applicable </a:t>
            </a:r>
          </a:p>
          <a:p>
            <a:pPr lvl="1"/>
            <a:r>
              <a:rPr lang="en-US" sz="2800" dirty="0"/>
              <a:t>Zupnik believed he was communicating with a minor, not an adult intermediary</a:t>
            </a:r>
          </a:p>
          <a:p>
            <a:pPr lvl="1"/>
            <a:r>
              <a:rPr lang="en-US" sz="2800" dirty="0"/>
              <a:t>Precedent: A defendant can be found to “persuade” or ”entice” even a seemingly “willing” minor</a:t>
            </a:r>
          </a:p>
          <a:p>
            <a:r>
              <a:rPr lang="en-US" dirty="0"/>
              <a:t>Zupnik relentlessly messaged “Kelli” after learning her age</a:t>
            </a:r>
          </a:p>
          <a:p>
            <a:endParaRPr lang="en-US" sz="2400" dirty="0"/>
          </a:p>
        </p:txBody>
      </p:sp>
      <p:grpSp>
        <p:nvGrpSpPr>
          <p:cNvPr id="11" name="Group 10">
            <a:extLst>
              <a:ext uri="{FF2B5EF4-FFF2-40B4-BE49-F238E27FC236}">
                <a16:creationId xmlns:a16="http://schemas.microsoft.com/office/drawing/2014/main" id="{DDAE397D-2F47-480F-95CA-D5EDB24333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BD66E0D2-4D47-45F5-9F6C-04DF950CB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id="{C36CD79E-81FA-41B2-9A38-E0E26BCB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58CF2E87-8DCB-4A21-A926-1879E39DE7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E8EBCED8-09A7-4078-908F-87C5C9094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881B8E24-1A3B-4288-834C-5C75EE61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CE6C6947-62CC-47B5-8006-0DBB11057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5A3EA873-FF38-49B1-AA18-6CAA8278A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2B74FB34-BB05-4313-9474-A4F9B27A5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3673863D-063E-49A6-9856-52014BB4D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59E7384A-6379-482C-8070-680EA33AF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C6A49E1B-06B5-467F-97A5-EE77945A7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C67D60A3-4CE7-453B-97D1-08DD83271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1333C1DC-BC77-4584-B472-AE19C4A09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30CC34F2-2D02-4DC8-8951-5E29E0866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C77A3E1B-1C72-4437-A8A1-FC659C9E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4EE3E561-115A-4994-832B-FB79E4498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D389D14E-E715-4844-8E58-ED5A66AB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4208B28A-82FB-48D4-9087-806354C85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30334B-C28B-49CB-8643-6EF946230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F221AA9B-1DD9-4FC4-947F-90C0582F7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9214B596-B3CC-43CB-A72A-2ADABBE5B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4" name="Isosceles Triangle 33">
            <a:extLst>
              <a:ext uri="{FF2B5EF4-FFF2-40B4-BE49-F238E27FC236}">
                <a16:creationId xmlns:a16="http://schemas.microsoft.com/office/drawing/2014/main" id="{64F9BF67-14D7-4F9D-A8E4-4BB8DE351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75225" y="1331697"/>
            <a:ext cx="193249" cy="16659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Tree>
    <p:extLst>
      <p:ext uri="{BB962C8B-B14F-4D97-AF65-F5344CB8AC3E}">
        <p14:creationId xmlns:p14="http://schemas.microsoft.com/office/powerpoint/2010/main" val="20884303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A4D4A9-B721-D54F-A42A-4E8D20A3505D}"/>
              </a:ext>
            </a:extLst>
          </p:cNvPr>
          <p:cNvSpPr>
            <a:spLocks noGrp="1"/>
          </p:cNvSpPr>
          <p:nvPr>
            <p:ph type="title"/>
          </p:nvPr>
        </p:nvSpPr>
        <p:spPr>
          <a:xfrm>
            <a:off x="1452656" y="1284551"/>
            <a:ext cx="9357865" cy="1041901"/>
          </a:xfrm>
        </p:spPr>
        <p:txBody>
          <a:bodyPr>
            <a:normAutofit/>
          </a:bodyPr>
          <a:lstStyle/>
          <a:p>
            <a:r>
              <a:rPr lang="en-US" sz="4000" dirty="0"/>
              <a:t>Circuit Split </a:t>
            </a:r>
          </a:p>
        </p:txBody>
      </p:sp>
      <p:sp>
        <p:nvSpPr>
          <p:cNvPr id="4" name="Content Placeholder 3">
            <a:extLst>
              <a:ext uri="{FF2B5EF4-FFF2-40B4-BE49-F238E27FC236}">
                <a16:creationId xmlns:a16="http://schemas.microsoft.com/office/drawing/2014/main" id="{6ED3AB40-AF98-0840-8D98-2821F2F50865}"/>
              </a:ext>
            </a:extLst>
          </p:cNvPr>
          <p:cNvSpPr>
            <a:spLocks noGrp="1"/>
          </p:cNvSpPr>
          <p:nvPr>
            <p:ph sz="half" idx="1"/>
          </p:nvPr>
        </p:nvSpPr>
        <p:spPr>
          <a:xfrm>
            <a:off x="1452656" y="2701427"/>
            <a:ext cx="4483324" cy="3109826"/>
          </a:xfrm>
        </p:spPr>
        <p:txBody>
          <a:bodyPr>
            <a:normAutofit fontScale="85000" lnSpcReduction="20000"/>
          </a:bodyPr>
          <a:lstStyle/>
          <a:p>
            <a:r>
              <a:rPr lang="en-US" sz="1900" dirty="0"/>
              <a:t>Fourth Circuit </a:t>
            </a:r>
          </a:p>
          <a:p>
            <a:pPr lvl="1"/>
            <a:r>
              <a:rPr lang="en-US" sz="1900" dirty="0"/>
              <a:t>Causing or arranging sexual activity, alone, does not violate the statute </a:t>
            </a:r>
          </a:p>
          <a:p>
            <a:pPr lvl="1"/>
            <a:r>
              <a:rPr lang="en-US" sz="1900" dirty="0"/>
              <a:t>Jury instructions required jury to find that Defendant made an effort to alter mental state</a:t>
            </a:r>
          </a:p>
          <a:p>
            <a:r>
              <a:rPr lang="en-US" sz="1900" dirty="0"/>
              <a:t>Sixth Circuit</a:t>
            </a:r>
          </a:p>
          <a:p>
            <a:pPr lvl="1"/>
            <a:r>
              <a:rPr lang="en-US" sz="1900" dirty="0"/>
              <a:t>Verbs refer to ”acts that seek to transform or overcome the will of the minor”</a:t>
            </a:r>
          </a:p>
          <a:p>
            <a:pPr lvl="1"/>
            <a:r>
              <a:rPr lang="en-US" sz="1900" dirty="0"/>
              <a:t>Did the defendant try to obtain the assent of the minor?</a:t>
            </a:r>
          </a:p>
          <a:p>
            <a:r>
              <a:rPr lang="en-US" sz="1900" dirty="0"/>
              <a:t>Seventh Circuit</a:t>
            </a:r>
          </a:p>
          <a:p>
            <a:pPr lvl="1"/>
            <a:r>
              <a:rPr lang="en-US" sz="1900" dirty="0"/>
              <a:t>Did not dispute that an effort to secure assent was necessary</a:t>
            </a:r>
          </a:p>
          <a:p>
            <a:endParaRPr lang="en-US" sz="1100" u="sng" dirty="0"/>
          </a:p>
        </p:txBody>
      </p:sp>
      <p:sp>
        <p:nvSpPr>
          <p:cNvPr id="5" name="Content Placeholder 4">
            <a:extLst>
              <a:ext uri="{FF2B5EF4-FFF2-40B4-BE49-F238E27FC236}">
                <a16:creationId xmlns:a16="http://schemas.microsoft.com/office/drawing/2014/main" id="{95EC46A3-46E8-DB48-9274-AC04C7FA39FF}"/>
              </a:ext>
            </a:extLst>
          </p:cNvPr>
          <p:cNvSpPr>
            <a:spLocks noGrp="1"/>
          </p:cNvSpPr>
          <p:nvPr>
            <p:ph sz="half" idx="2"/>
          </p:nvPr>
        </p:nvSpPr>
        <p:spPr>
          <a:xfrm>
            <a:off x="6256020" y="2701426"/>
            <a:ext cx="4554501" cy="3109825"/>
          </a:xfrm>
        </p:spPr>
        <p:txBody>
          <a:bodyPr>
            <a:normAutofit fontScale="85000" lnSpcReduction="20000"/>
          </a:bodyPr>
          <a:lstStyle/>
          <a:p>
            <a:r>
              <a:rPr lang="en-US" sz="1900" dirty="0"/>
              <a:t>Second Circuit</a:t>
            </a:r>
          </a:p>
          <a:p>
            <a:pPr lvl="1"/>
            <a:r>
              <a:rPr lang="en-US" sz="1900" dirty="0"/>
              <a:t>Statute imposes no requirement that an individual endeavor to transform or overcome will</a:t>
            </a:r>
          </a:p>
          <a:p>
            <a:r>
              <a:rPr lang="en-US" sz="1900" dirty="0"/>
              <a:t>Eleventh Circuit:</a:t>
            </a:r>
          </a:p>
          <a:p>
            <a:pPr lvl="1"/>
            <a:r>
              <a:rPr lang="en-US" sz="1900" dirty="0"/>
              <a:t>Upheld jury instructions allowing conviction if defendant caused the sexual act</a:t>
            </a:r>
          </a:p>
          <a:p>
            <a:pPr lvl="1"/>
            <a:r>
              <a:rPr lang="en-US" sz="1900" dirty="0"/>
              <a:t>Rejected interpretation that communication must be aimed at transforming or overcoming the minor’s will</a:t>
            </a:r>
          </a:p>
        </p:txBody>
      </p:sp>
      <p:sp>
        <p:nvSpPr>
          <p:cNvPr id="8" name="TextBox 7">
            <a:extLst>
              <a:ext uri="{FF2B5EF4-FFF2-40B4-BE49-F238E27FC236}">
                <a16:creationId xmlns:a16="http://schemas.microsoft.com/office/drawing/2014/main" id="{D430CD4D-0135-FF41-BB33-DB265F7C4C7D}"/>
              </a:ext>
            </a:extLst>
          </p:cNvPr>
          <p:cNvSpPr txBox="1"/>
          <p:nvPr/>
        </p:nvSpPr>
        <p:spPr>
          <a:xfrm>
            <a:off x="1381479" y="2314214"/>
            <a:ext cx="3040912" cy="369332"/>
          </a:xfrm>
          <a:prstGeom prst="rect">
            <a:avLst/>
          </a:prstGeom>
          <a:noFill/>
        </p:spPr>
        <p:txBody>
          <a:bodyPr wrap="square" rtlCol="0">
            <a:spAutoFit/>
          </a:bodyPr>
          <a:lstStyle/>
          <a:p>
            <a:r>
              <a:rPr lang="en-US" b="1" dirty="0"/>
              <a:t>Overcome the Will</a:t>
            </a:r>
          </a:p>
        </p:txBody>
      </p:sp>
      <p:sp>
        <p:nvSpPr>
          <p:cNvPr id="15" name="TextBox 14">
            <a:extLst>
              <a:ext uri="{FF2B5EF4-FFF2-40B4-BE49-F238E27FC236}">
                <a16:creationId xmlns:a16="http://schemas.microsoft.com/office/drawing/2014/main" id="{61688C50-A840-D54F-B391-6C5F96DAD820}"/>
              </a:ext>
            </a:extLst>
          </p:cNvPr>
          <p:cNvSpPr txBox="1"/>
          <p:nvPr/>
        </p:nvSpPr>
        <p:spPr>
          <a:xfrm>
            <a:off x="6256020" y="2314214"/>
            <a:ext cx="3040912" cy="369332"/>
          </a:xfrm>
          <a:prstGeom prst="rect">
            <a:avLst/>
          </a:prstGeom>
          <a:noFill/>
        </p:spPr>
        <p:txBody>
          <a:bodyPr wrap="square" rtlCol="0">
            <a:spAutoFit/>
          </a:bodyPr>
          <a:lstStyle/>
          <a:p>
            <a:r>
              <a:rPr lang="en-US" b="1" dirty="0"/>
              <a:t>No Additional Action</a:t>
            </a:r>
          </a:p>
        </p:txBody>
      </p:sp>
    </p:spTree>
    <p:extLst>
      <p:ext uri="{BB962C8B-B14F-4D97-AF65-F5344CB8AC3E}">
        <p14:creationId xmlns:p14="http://schemas.microsoft.com/office/powerpoint/2010/main" val="318441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8789B9-D50C-E649-8D74-D7D867F5F066}"/>
              </a:ext>
            </a:extLst>
          </p:cNvPr>
          <p:cNvSpPr>
            <a:spLocks noGrp="1"/>
          </p:cNvSpPr>
          <p:nvPr>
            <p:ph type="title"/>
          </p:nvPr>
        </p:nvSpPr>
        <p:spPr>
          <a:xfrm>
            <a:off x="833002" y="365125"/>
            <a:ext cx="10520702" cy="1325563"/>
          </a:xfrm>
        </p:spPr>
        <p:txBody>
          <a:bodyPr>
            <a:normAutofit/>
          </a:bodyPr>
          <a:lstStyle/>
          <a:p>
            <a:r>
              <a:rPr lang="en-US" sz="3400" i="1">
                <a:solidFill>
                  <a:srgbClr val="FFFFFF"/>
                </a:solidFill>
              </a:rPr>
              <a:t>A Better Way to Stop Online Predators: Encouraging A More Appealing Approach to S 2422(b),</a:t>
            </a:r>
            <a:r>
              <a:rPr lang="en-US" sz="3400">
                <a:solidFill>
                  <a:srgbClr val="FFFFFF"/>
                </a:solidFill>
              </a:rPr>
              <a:t> Andriy Pazuniak</a:t>
            </a:r>
          </a:p>
        </p:txBody>
      </p:sp>
      <p:sp>
        <p:nvSpPr>
          <p:cNvPr id="5" name="Content Placeholder 4">
            <a:extLst>
              <a:ext uri="{FF2B5EF4-FFF2-40B4-BE49-F238E27FC236}">
                <a16:creationId xmlns:a16="http://schemas.microsoft.com/office/drawing/2014/main" id="{3895AB80-3B41-8B40-912D-DDA7E5D592AC}"/>
              </a:ext>
            </a:extLst>
          </p:cNvPr>
          <p:cNvSpPr>
            <a:spLocks noGrp="1"/>
          </p:cNvSpPr>
          <p:nvPr>
            <p:ph idx="1"/>
          </p:nvPr>
        </p:nvSpPr>
        <p:spPr>
          <a:xfrm>
            <a:off x="838201" y="2022601"/>
            <a:ext cx="10515598" cy="4154361"/>
          </a:xfrm>
        </p:spPr>
        <p:txBody>
          <a:bodyPr>
            <a:normAutofit/>
          </a:bodyPr>
          <a:lstStyle/>
          <a:p>
            <a:r>
              <a:rPr lang="en-US" u="sng" dirty="0">
                <a:solidFill>
                  <a:srgbClr val="FFFFFF"/>
                </a:solidFill>
              </a:rPr>
              <a:t>Encouragement standard</a:t>
            </a:r>
            <a:r>
              <a:rPr lang="en-US" dirty="0">
                <a:solidFill>
                  <a:srgbClr val="FFFFFF"/>
                </a:solidFill>
              </a:rPr>
              <a:t>: where the defendant encouraged or invited the minor to take action, to support the requirement of “persuade, induce, entice, or coerce.” </a:t>
            </a:r>
          </a:p>
          <a:p>
            <a:r>
              <a:rPr lang="en-US" u="sng" dirty="0">
                <a:solidFill>
                  <a:srgbClr val="FFFFFF"/>
                </a:solidFill>
              </a:rPr>
              <a:t>Expansion of Entice</a:t>
            </a:r>
            <a:r>
              <a:rPr lang="en-US" dirty="0">
                <a:solidFill>
                  <a:srgbClr val="FFFFFF"/>
                </a:solidFill>
              </a:rPr>
              <a:t>: include speech that makes the illegal sexual activity more appealing to minors. </a:t>
            </a:r>
          </a:p>
          <a:p>
            <a:pPr lvl="1"/>
            <a:endParaRPr lang="en-US" sz="2000" dirty="0">
              <a:solidFill>
                <a:srgbClr val="FFFFFF"/>
              </a:solidFill>
            </a:endParaRPr>
          </a:p>
        </p:txBody>
      </p:sp>
    </p:spTree>
    <p:extLst>
      <p:ext uri="{BB962C8B-B14F-4D97-AF65-F5344CB8AC3E}">
        <p14:creationId xmlns:p14="http://schemas.microsoft.com/office/powerpoint/2010/main" val="202498640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4">
            <a:extLst>
              <a:ext uri="{FF2B5EF4-FFF2-40B4-BE49-F238E27FC236}">
                <a16:creationId xmlns:a16="http://schemas.microsoft.com/office/drawing/2014/main" id="{2D025708-4665-BB42-94B5-A6BC5D16DE87}"/>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Linguistic Analysis</a:t>
            </a:r>
          </a:p>
        </p:txBody>
      </p:sp>
      <p:sp>
        <p:nvSpPr>
          <p:cNvPr id="6" name="Text Placeholder 5">
            <a:extLst>
              <a:ext uri="{FF2B5EF4-FFF2-40B4-BE49-F238E27FC236}">
                <a16:creationId xmlns:a16="http://schemas.microsoft.com/office/drawing/2014/main" id="{47C0D2AA-8622-AF4E-AD28-B12D1F316E76}"/>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147691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A6C0229-6906-A949-A6E0-9BE5AB6662D2}"/>
              </a:ext>
            </a:extLst>
          </p:cNvPr>
          <p:cNvSpPr>
            <a:spLocks noGrp="1"/>
          </p:cNvSpPr>
          <p:nvPr>
            <p:ph type="title"/>
          </p:nvPr>
        </p:nvSpPr>
        <p:spPr>
          <a:xfrm>
            <a:off x="966952" y="1204108"/>
            <a:ext cx="2669406" cy="1781175"/>
          </a:xfrm>
        </p:spPr>
        <p:txBody>
          <a:bodyPr vert="horz" lIns="91440" tIns="45720" rIns="91440" bIns="45720" rtlCol="0" anchor="ctr">
            <a:normAutofit/>
          </a:bodyPr>
          <a:lstStyle/>
          <a:p>
            <a:r>
              <a:rPr lang="en-US" kern="1200">
                <a:solidFill>
                  <a:srgbClr val="FFFFFF"/>
                </a:solidFill>
                <a:latin typeface="+mj-lt"/>
                <a:ea typeface="+mj-ea"/>
                <a:cs typeface="+mj-cs"/>
              </a:rPr>
              <a:t>Corpus Linguistics</a:t>
            </a:r>
            <a:endParaRPr lang="en-US" kern="1200" dirty="0">
              <a:solidFill>
                <a:srgbClr val="FFFFFF"/>
              </a:solidFill>
              <a:latin typeface="+mj-lt"/>
              <a:ea typeface="+mj-ea"/>
              <a:cs typeface="+mj-cs"/>
            </a:endParaRPr>
          </a:p>
        </p:txBody>
      </p:sp>
      <p:sp>
        <p:nvSpPr>
          <p:cNvPr id="6" name="Text Placeholder 5">
            <a:extLst>
              <a:ext uri="{FF2B5EF4-FFF2-40B4-BE49-F238E27FC236}">
                <a16:creationId xmlns:a16="http://schemas.microsoft.com/office/drawing/2014/main" id="{37195EE7-F531-EC46-A0E3-631A69A4EFA3}"/>
              </a:ext>
            </a:extLst>
          </p:cNvPr>
          <p:cNvSpPr>
            <a:spLocks noGrp="1"/>
          </p:cNvSpPr>
          <p:nvPr>
            <p:ph type="body" sz="half" idx="2"/>
          </p:nvPr>
        </p:nvSpPr>
        <p:spPr>
          <a:xfrm>
            <a:off x="966951" y="3355130"/>
            <a:ext cx="2669407" cy="2427333"/>
          </a:xfrm>
        </p:spPr>
        <p:txBody>
          <a:bodyPr vert="horz" lIns="91440" tIns="45720" rIns="91440" bIns="45720" rtlCol="0">
            <a:normAutofit lnSpcReduction="10000"/>
          </a:bodyPr>
          <a:lstStyle/>
          <a:p>
            <a:r>
              <a:rPr lang="en-US" sz="2000" dirty="0"/>
              <a:t>Corpus of Historical American English </a:t>
            </a:r>
          </a:p>
          <a:p>
            <a:pPr lvl="1" indent="-228600">
              <a:buFont typeface="Arial" panose="020B0604020202020204" pitchFamily="34" charset="0"/>
              <a:buChar char="•"/>
            </a:pPr>
            <a:r>
              <a:rPr lang="en-US" sz="2000" dirty="0"/>
              <a:t>475 million words of text from 1820s to the 2010s</a:t>
            </a:r>
          </a:p>
          <a:p>
            <a:pPr lvl="1" indent="-228600">
              <a:buFont typeface="Arial" panose="020B0604020202020204" pitchFamily="34" charset="0"/>
              <a:buChar char="•"/>
            </a:pPr>
            <a:r>
              <a:rPr lang="en-US" sz="2000" dirty="0"/>
              <a:t>Genres: Television, Movies, Plays, Magazines, Fiction, Non-Fiction</a:t>
            </a:r>
          </a:p>
          <a:p>
            <a:pPr indent="-228600">
              <a:buFont typeface="Arial" panose="020B0604020202020204" pitchFamily="34" charset="0"/>
              <a:buChar char="•"/>
            </a:pPr>
            <a:endParaRPr lang="en-US" dirty="0"/>
          </a:p>
        </p:txBody>
      </p:sp>
      <p:pic>
        <p:nvPicPr>
          <p:cNvPr id="8" name="Content Placeholder 7" descr="Graphical user interface, application&#10;&#10;Description automatically generated">
            <a:extLst>
              <a:ext uri="{FF2B5EF4-FFF2-40B4-BE49-F238E27FC236}">
                <a16:creationId xmlns:a16="http://schemas.microsoft.com/office/drawing/2014/main" id="{6174F10A-1887-1F4C-94BB-DB1DF7987EC4}"/>
              </a:ext>
            </a:extLst>
          </p:cNvPr>
          <p:cNvPicPr>
            <a:picLocks noGrp="1" noChangeAspect="1"/>
          </p:cNvPicPr>
          <p:nvPr>
            <p:ph idx="1"/>
          </p:nvPr>
        </p:nvPicPr>
        <p:blipFill>
          <a:blip r:embed="rId2"/>
          <a:stretch>
            <a:fillRect/>
          </a:stretch>
        </p:blipFill>
        <p:spPr>
          <a:xfrm>
            <a:off x="4409439" y="292765"/>
            <a:ext cx="6903723" cy="4055937"/>
          </a:xfrm>
          <a:prstGeom prst="rect">
            <a:avLst/>
          </a:prstGeom>
        </p:spPr>
      </p:pic>
      <p:pic>
        <p:nvPicPr>
          <p:cNvPr id="7" name="Picture 6" descr="Table&#10;&#10;Description automatically generated">
            <a:extLst>
              <a:ext uri="{FF2B5EF4-FFF2-40B4-BE49-F238E27FC236}">
                <a16:creationId xmlns:a16="http://schemas.microsoft.com/office/drawing/2014/main" id="{9AF4B29F-2A0D-FB40-9CBE-D6EEDC690C8D}"/>
              </a:ext>
            </a:extLst>
          </p:cNvPr>
          <p:cNvPicPr>
            <a:picLocks noChangeAspect="1"/>
          </p:cNvPicPr>
          <p:nvPr/>
        </p:nvPicPr>
        <p:blipFill rotWithShape="1">
          <a:blip r:embed="rId3"/>
          <a:srcRect r="37576"/>
          <a:stretch/>
        </p:blipFill>
        <p:spPr>
          <a:xfrm>
            <a:off x="3936223" y="4348702"/>
            <a:ext cx="7850153" cy="1980661"/>
          </a:xfrm>
          <a:prstGeom prst="rect">
            <a:avLst/>
          </a:prstGeom>
        </p:spPr>
      </p:pic>
    </p:spTree>
    <p:extLst>
      <p:ext uri="{BB962C8B-B14F-4D97-AF65-F5344CB8AC3E}">
        <p14:creationId xmlns:p14="http://schemas.microsoft.com/office/powerpoint/2010/main" val="405153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5EF0FCCD-0E23-6245-A0E6-70A94369E9CD}"/>
              </a:ext>
            </a:extLst>
          </p:cNvPr>
          <p:cNvPicPr>
            <a:picLocks noChangeAspect="1"/>
          </p:cNvPicPr>
          <p:nvPr/>
        </p:nvPicPr>
        <p:blipFill rotWithShape="1">
          <a:blip r:embed="rId2"/>
          <a:srcRect l="708" t="14105" r="-708" b="39407"/>
          <a:stretch/>
        </p:blipFill>
        <p:spPr>
          <a:xfrm>
            <a:off x="295049" y="156411"/>
            <a:ext cx="8630786" cy="3295283"/>
          </a:xfrm>
          <a:prstGeom prst="rect">
            <a:avLst/>
          </a:prstGeom>
        </p:spPr>
      </p:pic>
      <p:pic>
        <p:nvPicPr>
          <p:cNvPr id="12" name="Picture 11" descr="Graphical user interface, text, application&#10;&#10;Description automatically generated">
            <a:extLst>
              <a:ext uri="{FF2B5EF4-FFF2-40B4-BE49-F238E27FC236}">
                <a16:creationId xmlns:a16="http://schemas.microsoft.com/office/drawing/2014/main" id="{CF18CC13-517B-624A-8770-920474AA3F32}"/>
              </a:ext>
            </a:extLst>
          </p:cNvPr>
          <p:cNvPicPr>
            <a:picLocks noChangeAspect="1"/>
          </p:cNvPicPr>
          <p:nvPr/>
        </p:nvPicPr>
        <p:blipFill>
          <a:blip r:embed="rId3"/>
          <a:stretch>
            <a:fillRect/>
          </a:stretch>
        </p:blipFill>
        <p:spPr>
          <a:xfrm>
            <a:off x="2719136" y="3451694"/>
            <a:ext cx="9178789" cy="3164570"/>
          </a:xfrm>
          <a:prstGeom prst="rect">
            <a:avLst/>
          </a:prstGeom>
          <a:ln w="19050">
            <a:solidFill>
              <a:schemeClr val="tx2"/>
            </a:solidFill>
          </a:ln>
        </p:spPr>
      </p:pic>
    </p:spTree>
    <p:extLst>
      <p:ext uri="{BB962C8B-B14F-4D97-AF65-F5344CB8AC3E}">
        <p14:creationId xmlns:p14="http://schemas.microsoft.com/office/powerpoint/2010/main" val="3752582922"/>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TotalTime>
  <Words>1357</Words>
  <Application>Microsoft Macintosh PowerPoint</Application>
  <PresentationFormat>Widescreen</PresentationFormat>
  <Paragraphs>161</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The Art of Persuasion: A Linguistic Analysis of “Persuade” and its Applicability Under 18 U.S.C. §2422(b) </vt:lpstr>
      <vt:lpstr>18 U.S.C. §2422(b)</vt:lpstr>
      <vt:lpstr>United States v. Zupnik (2021)</vt:lpstr>
      <vt:lpstr>Eighth Circuit</vt:lpstr>
      <vt:lpstr>Circuit Split </vt:lpstr>
      <vt:lpstr>A Better Way to Stop Online Predators: Encouraging A More Appealing Approach to S 2422(b), Andriy Pazuniak</vt:lpstr>
      <vt:lpstr>Linguistic Analysis</vt:lpstr>
      <vt:lpstr>Corpus Linguistics</vt:lpstr>
      <vt:lpstr>PowerPoint Presentation</vt:lpstr>
      <vt:lpstr>Analysis</vt:lpstr>
      <vt:lpstr>Results </vt:lpstr>
      <vt:lpstr>Initial State of Willingness</vt:lpstr>
      <vt:lpstr>Initial Willingness Results</vt:lpstr>
      <vt:lpstr>Final Resolution</vt:lpstr>
      <vt:lpstr>Was Persuasion Successful?</vt:lpstr>
      <vt:lpstr>Analysis Results</vt:lpstr>
      <vt:lpstr>Conclusion</vt:lpstr>
      <vt:lpstr>Future Directions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Persuasion: A Linguistic Analysis of “Persuade” and its Applicability Under 18 U.S.C. §2422(b) </dc:title>
  <dc:creator>Ray-Kelle Anntoinnette Preston</dc:creator>
  <cp:lastModifiedBy>Ray-Kelle Anntoinnette Preston</cp:lastModifiedBy>
  <cp:revision>2</cp:revision>
  <dcterms:created xsi:type="dcterms:W3CDTF">2021-10-25T15:31:14Z</dcterms:created>
  <dcterms:modified xsi:type="dcterms:W3CDTF">2021-11-01T20:38:17Z</dcterms:modified>
</cp:coreProperties>
</file>